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8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316" r:id="rId4"/>
    <p:sldId id="269" r:id="rId5"/>
    <p:sldId id="259" r:id="rId6"/>
    <p:sldId id="258" r:id="rId7"/>
    <p:sldId id="306" r:id="rId8"/>
    <p:sldId id="260" r:id="rId9"/>
    <p:sldId id="262" r:id="rId10"/>
    <p:sldId id="320" r:id="rId11"/>
    <p:sldId id="307" r:id="rId12"/>
    <p:sldId id="308" r:id="rId13"/>
    <p:sldId id="271" r:id="rId14"/>
    <p:sldId id="263" r:id="rId15"/>
    <p:sldId id="309" r:id="rId16"/>
    <p:sldId id="265" r:id="rId17"/>
    <p:sldId id="272" r:id="rId18"/>
    <p:sldId id="267" r:id="rId19"/>
    <p:sldId id="276" r:id="rId20"/>
    <p:sldId id="277" r:id="rId21"/>
    <p:sldId id="279" r:id="rId22"/>
    <p:sldId id="315" r:id="rId23"/>
    <p:sldId id="278" r:id="rId24"/>
    <p:sldId id="291" r:id="rId25"/>
    <p:sldId id="280" r:id="rId26"/>
    <p:sldId id="292" r:id="rId27"/>
    <p:sldId id="281" r:id="rId28"/>
    <p:sldId id="282" r:id="rId29"/>
    <p:sldId id="293" r:id="rId30"/>
    <p:sldId id="294" r:id="rId31"/>
    <p:sldId id="301" r:id="rId32"/>
    <p:sldId id="302" r:id="rId33"/>
    <p:sldId id="303" r:id="rId34"/>
    <p:sldId id="304" r:id="rId35"/>
    <p:sldId id="286" r:id="rId36"/>
    <p:sldId id="305" r:id="rId37"/>
    <p:sldId id="284" r:id="rId38"/>
    <p:sldId id="299" r:id="rId39"/>
    <p:sldId id="283" r:id="rId40"/>
    <p:sldId id="295" r:id="rId41"/>
    <p:sldId id="287" r:id="rId42"/>
    <p:sldId id="296" r:id="rId43"/>
    <p:sldId id="298" r:id="rId44"/>
    <p:sldId id="288" r:id="rId45"/>
    <p:sldId id="289" r:id="rId46"/>
    <p:sldId id="290" r:id="rId47"/>
    <p:sldId id="300" r:id="rId48"/>
    <p:sldId id="317" r:id="rId49"/>
    <p:sldId id="318" r:id="rId50"/>
    <p:sldId id="319" r:id="rId5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01E0A3D-CE31-4413-90D7-361D6F554D6E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0D715AC-B91A-42FA-A6B7-13C1155C7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95425B-2B59-4188-B99A-29D882077823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4B0216-A307-40EB-B4BD-5316A48E3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B7B8A-19BA-4EC6-875B-D42F8D8FFC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F88E62-D662-4D12-907F-E28DE05C2A9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0E2C1-0C0E-4AD9-8A63-6F947914C3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79925-69D3-465B-B778-852D7B1630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A1AB0-32F9-42C0-B3B5-431F304417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56427A-6669-437E-9B30-1FBC0A859D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B7A7-0361-4B20-B1AC-EEE23A7958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C2057-4615-46ED-97A3-AC20059AA58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F7FFA3-BED8-4388-81F5-796275EC94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99AF28-CC49-4263-8FCB-14191B9C46D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AB3C-B44E-4EBE-9C76-ECC9FFCD3E5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357320-6C93-4BA1-99BC-7C53AEF48B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B9B21-086F-44CB-BF68-EC97F400EEC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5D766-D87C-42A0-AC80-AE7009EEEB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27556-4843-4C55-929E-4ADE7B91CD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3386A7-A100-4ECC-96E9-1DE471B8BFC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2868A5-085B-4241-AAE1-D6280B27A4C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DF4091-58D8-4269-9B06-9D8D82D93E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516C92-2B5D-4697-A34F-194F90285FC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C18A2-C4AC-44C6-817C-A15EF8A0EC7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8CBB0-054C-4050-8D7F-86D5F819428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CF297-0E74-4B01-850E-49324B73C95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0F3D9-CF8C-4E80-AA9D-5D7057F4F2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9AD36-86D0-4815-A6D3-3E2260E8D38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F64F6-0F09-4293-95B6-960CB9D9EDA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20691D-2A8C-4650-8DC8-C84B301CE1D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0D716-159A-4A7A-BFD4-BC4E80CBD08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AFB4A8-6CE9-401E-898B-48C0AA74309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C1F33-E0B7-4E31-94C8-77A70BC4C74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048666-98D8-48C8-9FBE-896473042FE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64FE3-290B-4C55-9A3B-C3F416E98D4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ED0FB3-EEC2-4CB4-871E-1877C53C32C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2337DE-167B-47DA-921E-4F678E15D96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2C975-C62C-4BC3-B7AF-DC992216B9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BD245-B28F-47F9-B27B-EE21E83D62B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C77FAF-75F8-40C9-9E44-0AEDC742C5E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5204F-4583-4789-A5D8-690C9DA7FE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DE234-0EC8-4327-90B8-EEB71BB017A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0ED08A-F952-4BFE-842F-08D42AAD8B1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27AF17-72DB-4BAA-A7EB-7280D5A853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0176D7-92E8-47B1-A07C-15AE1242E46C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16EDD4-83A1-41DC-9303-BBE9CF94F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9F86-64C4-4953-BF97-8AC99E8065B1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243D6-97BF-4690-B38C-388E8841B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092A9-05D0-49BC-9F36-23D2FC28A85F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37FEA-1331-410B-9C52-7B17EACF3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1B1A-7A0A-4DBE-AAE8-E2B34A59E609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DE5A-D2CA-45A5-BC12-1F06E2899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5858-9262-46CC-BED9-76BC91B2987E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2BC64-DF4E-4AF4-BF44-35A247586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58A0F-CF34-4F95-A336-DF5D27D09CDA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0426CD-1B29-4735-90C3-EC32E1A8F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54DE-39CB-4802-8DD5-AC4672B72C0F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2DF3-B54E-41C4-92AB-8DBD17CB2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42C339-3AB4-4C25-AA0B-5BAD4ACFF210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2D4B3-1415-4CCE-87F6-5DC07771AC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70CD-DAD8-4361-8698-5F2137ADB815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FD92-DAE3-4AFE-A6B9-323E24462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591209-F8B1-4981-AC29-5FF6C9A29CD0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1A8266-FDF3-49B2-84B8-121D55216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D34321-1077-46F0-A7FA-2BE4F47AADD1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98EBFC-C7F1-43CE-A61A-98EBEAD8C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2DB988-B22B-4B7C-ABEF-1C90DD017FC1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D64EBD-0E27-4F2C-BB02-B70DB026A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472CE85-615C-4AA3-AD32-01A8A2350DF8}" type="datetimeFigureOut">
              <a:rPr lang="en-US"/>
              <a:pPr>
                <a:defRPr/>
              </a:pPr>
              <a:t>9/8/2014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311D763-8F24-4F86-9199-22E30D5DE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5" r:id="rId2"/>
    <p:sldLayoutId id="2147483782" r:id="rId3"/>
    <p:sldLayoutId id="2147483776" r:id="rId4"/>
    <p:sldLayoutId id="2147483783" r:id="rId5"/>
    <p:sldLayoutId id="2147483777" r:id="rId6"/>
    <p:sldLayoutId id="2147483784" r:id="rId7"/>
    <p:sldLayoutId id="2147483785" r:id="rId8"/>
    <p:sldLayoutId id="2147483786" r:id="rId9"/>
    <p:sldLayoutId id="2147483778" r:id="rId10"/>
    <p:sldLayoutId id="2147483779" r:id="rId11"/>
    <p:sldLayoutId id="214748378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.png"/><Relationship Id="rId5" Type="http://schemas.openxmlformats.org/officeDocument/2006/relationships/tags" Target="../tags/tag20.xml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ipart.com/en/search/split?q=weather&amp;PID=263489&amp;nvc_cj=1&amp;AID=10292438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appserv.pace.edu/emplibrary/thermometer.gi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3.png"/><Relationship Id="rId5" Type="http://schemas.openxmlformats.org/officeDocument/2006/relationships/tags" Target="../tags/tag32.xml"/><Relationship Id="rId10" Type="http://schemas.openxmlformats.org/officeDocument/2006/relationships/image" Target="../media/image2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3.png"/><Relationship Id="rId5" Type="http://schemas.openxmlformats.org/officeDocument/2006/relationships/tags" Target="../tags/tag39.xml"/><Relationship Id="rId10" Type="http://schemas.openxmlformats.org/officeDocument/2006/relationships/image" Target="../media/image2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-8txUujHv0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3.png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3.png"/><Relationship Id="rId5" Type="http://schemas.openxmlformats.org/officeDocument/2006/relationships/tags" Target="../tags/tag58.xml"/><Relationship Id="rId10" Type="http://schemas.openxmlformats.org/officeDocument/2006/relationships/image" Target="../media/image2.png"/><Relationship Id="rId4" Type="http://schemas.openxmlformats.org/officeDocument/2006/relationships/tags" Target="../tags/tag57.xml"/><Relationship Id="rId9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image" Target="../media/image3.png"/><Relationship Id="rId5" Type="http://schemas.openxmlformats.org/officeDocument/2006/relationships/tags" Target="../tags/tag65.xml"/><Relationship Id="rId10" Type="http://schemas.openxmlformats.org/officeDocument/2006/relationships/image" Target="../media/image2.png"/><Relationship Id="rId4" Type="http://schemas.openxmlformats.org/officeDocument/2006/relationships/tags" Target="../tags/tag64.xml"/><Relationship Id="rId9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3.png"/><Relationship Id="rId5" Type="http://schemas.openxmlformats.org/officeDocument/2006/relationships/tags" Target="../tags/tag72.xml"/><Relationship Id="rId10" Type="http://schemas.openxmlformats.org/officeDocument/2006/relationships/image" Target="../media/image2.png"/><Relationship Id="rId4" Type="http://schemas.openxmlformats.org/officeDocument/2006/relationships/tags" Target="../tags/tag71.xml"/><Relationship Id="rId9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7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.png"/><Relationship Id="rId5" Type="http://schemas.openxmlformats.org/officeDocument/2006/relationships/tags" Target="../tags/tag84.xml"/><Relationship Id="rId10" Type="http://schemas.openxmlformats.org/officeDocument/2006/relationships/image" Target="../media/image2.png"/><Relationship Id="rId4" Type="http://schemas.openxmlformats.org/officeDocument/2006/relationships/tags" Target="../tags/tag83.xml"/><Relationship Id="rId9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0" Type="http://schemas.openxmlformats.org/officeDocument/2006/relationships/image" Target="../media/image2.png"/><Relationship Id="rId4" Type="http://schemas.openxmlformats.org/officeDocument/2006/relationships/tags" Target="../tags/tag90.xml"/><Relationship Id="rId9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2.png"/><Relationship Id="rId5" Type="http://schemas.openxmlformats.org/officeDocument/2006/relationships/tags" Target="../tags/tag98.xml"/><Relationship Id="rId10" Type="http://schemas.openxmlformats.org/officeDocument/2006/relationships/image" Target="../media/image29.jpeg"/><Relationship Id="rId4" Type="http://schemas.openxmlformats.org/officeDocument/2006/relationships/tags" Target="../tags/tag97.xml"/><Relationship Id="rId9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yymilner\AppData\Local\Microsoft\Windows\Temporary%20Internet%20Files\Content.IE5\VW1NUCJ6\MS910220154%5b1%5d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130000"/>
                  </a:schemeClr>
                </a:solidFill>
              </a:rPr>
              <a:t>PHOTOSYNTHESIS   and        CELLULAR RESPIRATION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3048000"/>
            <a:ext cx="7407275" cy="2133600"/>
          </a:xfrm>
          <a:solidFill>
            <a:schemeClr val="accent5">
              <a:lumMod val="75000"/>
            </a:schemeClr>
          </a:solidFill>
        </p:spPr>
        <p:txBody>
          <a:bodyPr anchor="ctr" anchorCtr="1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dirty="0" smtClean="0">
                <a:solidFill>
                  <a:schemeClr val="accent4"/>
                </a:solidFill>
              </a:rPr>
              <a:t>How energy is made within…..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3886200"/>
            <a:ext cx="6793992" cy="2301240"/>
          </a:xfrm>
        </p:spPr>
        <p:txBody>
          <a:bodyPr/>
          <a:lstStyle/>
          <a:p>
            <a:r>
              <a:rPr lang="en-US" dirty="0" smtClean="0"/>
              <a:t>Organized clusters of proteins, chlorophyll, and other pigments found within the </a:t>
            </a:r>
            <a:r>
              <a:rPr lang="en-US" dirty="0" err="1" smtClean="0"/>
              <a:t>thylakoid</a:t>
            </a:r>
            <a:r>
              <a:rPr lang="en-US" dirty="0" smtClean="0"/>
              <a:t> membrane</a:t>
            </a:r>
          </a:p>
          <a:p>
            <a:r>
              <a:rPr lang="en-US" dirty="0" smtClean="0"/>
              <a:t>Light-collecting units</a:t>
            </a:r>
            <a:endParaRPr lang="en-US" dirty="0"/>
          </a:p>
        </p:txBody>
      </p:sp>
      <p:sp>
        <p:nvSpPr>
          <p:cNvPr id="107522" name="AutoShape 2" descr="data:image/jpeg;base64,/9j/4AAQSkZJRgABAQAAAQABAAD/2wCEAAkGBhQSERMUExMWFRQWGRcYFhcYFxcZGBwcFhgbGRgZGRcXGyYgGhskGxoYHy8gIycpOCwsHCAxNTA2NSYrLCkBCQoKDgwOGg8PGi8kHyUsLC8uLCw0LC8pLCwsLCwqNCwsLCkuNC8qLCwsLCwsLCksLCw0LiwsLCwsLyksLCwsLP/AABEIAJEBXAMBIgACEQEDEQH/xAAcAAEAAgMBAQEAAAAAAAAAAAAABQYDBAcCAQj/xABNEAACAQIEBAMFAwgGBwcFAQABAgMAEQQSITEFEyJBBlFhFDJCcYEHI5EzUlNyobHR8BUWJGLB8UN0gpKTs+ElNERUY4TTNWRzwsMX/8QAGgEBAAIDAQAAAAAAAAAAAAAAAAEEAgMFBv/EADgRAAIBAgMECQIEBQUAAAAAAAABAgMRBCExEkGBkQUTIlFhcaGx8DLRFFLB4WJyorLxIzNCwtL/2gAMAwEAAhEDEQA/AO40pSgFKUoBSlKAUpSgFKUoBSlKAUpSgFKUoBSlKAUpSgFKUoBSleJJlUXYgDzJA/fUN21B7pUJP4zwqmwlMh/9JJJbfMxKwX6kVH4r7QFW1sNMb2IzGJND3s8lx9RWieKow+qSMoxctFctdKoGJ+0qXXl4eO3m0rHy7LGR3PftUfL4/wAYT+UwyA7Whkb9pkA3v2qrLpPDrf6M3xwtV/8AE6fSuWp4zxjf+JQb7Qj6bsf8yK+f15xgP/eIf9qH8dQ4rBdLYfx5My/B1e46nSuaQ+OcbmI5mGYabwyD135tZ/8A/R8QpF44HHcqZE79r5vxqV0rhm7XfIx/C1vy+x0SlUWL7TtOvDE+fLlQgX2/KBD+z+NbafabhvjjnTz+7z97f6MtfWrMcbQlpNGt0ai1iz1xnxJiI5ZeW2HWKF8PGySK/NfnMoLI4kAXRwFGVrspF9dNXE+KsSqnqhztLiuWiRMx5OGcx9ReZVzZihZrjewF9RgxOJ4ZjsRHI2Ls14yIpAsZJibOoHOjEi9WpVWANttWvc5uHQyquaON1DZ1uqsAxuSwuN9Tr61vjJTzTNZU8D4txMsKYn7pYj7IDEFYsTiY42b7zN8JlXLZdbG+4I18R45nMOByGETYiPCmUFS2R8RNBE3RnBGXmP0k7jXY1b45EWYQLGqry+YLAAdLBQMoFtNDetiLh8aklY0UsbkhVBJve5IGpvrWdiCt8H4xiOcqyyo6mefD2WLIfulLK5Oc9RCkEba6Ad7ZXkRgdh3O3c7mvVSBSlKAUpSgFeJplRWZ2CqoJZibAAakknYVVvEnD5nmlIieXNEq4YpIUEUoLZmY/Buh5gvopFtg0FxvgeOmhOFCSMS/EWkkMiiJknhxAw66tmIzSR2XKcmX0BIHSAax4nErGuZyFUEC5/vEAftIFUNOA4r2rMEcR54jERyxy4hCFMRfm3ADKwKBDcuDfcrJP4elXgyYfIXn5UPMUP1PIMhl+8ZhqSG1uKAt9Kop4JJmzeyS+zcwE4XmJmJMeUyW5uTKCfczakZrXAouAxscRi5UkhkEQVhKn3YE8jZXLOCSkTILjNmt6VFwXqsCY1C7IGGZApYeQa+U39bGqdifC84jcxKwlkXGhyJSpYSSFoVLg6aWCn4BoLa1q4nw/LeQxYLJC7wkwnlOcsaOGtDzREdSosWsPesTpQHQr0qg4Lw26wSyYo8lkwyoksjqRGY3lbPo2UWHLN9LjT0qQwmBnn4ZOzgjEYtZJMgZly8xbRoCbFSqBBey6gkgEmpBbb0zDz2qnf1RZJJHhjCMZ4zEwb3I+SqyZRfpBfMWUWzb761HcI8JSlQkkMiqGw6yrI8JWXlNmeQ8okyX7tIbuGIZajMF8xeOSJGd2AVQCTvoTYaDXesvMFr3FvO9c8xHgaUYZlSFOa/tivZwmaN5mbDxlxqFCZQAPc1t672H8LtJLG3sow+GEodsMxjIuscoaUrGzJ1M0fTc3yhjroJzJsXUONRcXG/pTmi17i3nfSuax+EcW8zO0Ij5isk9jGqSH2iGVXBQmSQCJZEDSm9zoqhjW3xnwW4e0UJOGEkhXDxcjLeSOALIsc/3ShWSUmwvdyw1JvDuQdBpULgOCOIMOjzzK8cUaNaRXuVUBiXaMFzf4rC+9hWUcDP/AJnEf76/4LTMErSor+gf/uMR/wAT/pWpxHAxwrmkxWJAJsAJCWYnXKqhbsfQVDlZXYzLBURjPEsau0cQaeZd44xfL+vIeiPQ3sxBtsDVSx2GdiedicVHHYgYdZzzGvs0sqC8f6iH5k3tWkOEsQqLNPHEM1kWSwtv8IF/mbk/OuNiul6dPsx1+fP0LVPDSnm8kTuO4niXH3mISDTWPDrzJAT25zjKCPRahZcOh15edl2knZpnJHf7y48zoK1ZeED4Z8VfS9pX2t3OljXv+rTkiz4rU7GZ+/Y/gO/nXnq2MrVnnJrgXqdCnDOy4/4MTs7dJk02ABJH0G38/StSXD395tRa9rdv33/nyrZbwoTcmbEAA7nESafnC9xfXSwuaheJYeBLiOfESG+n30gUH1Oa34nW1rVpjHaer5FvrUjaaK5FgLknTXvpc/OvrQhALkC2lwbak99ddKhcLhZJSAjYmRrEWR2ZT6Fycq9tLipnA/ZrPLYy4qWFR8CSPI1x35j2G+vu1nPq6f8AuTt7+mfoa5Yj8qNX+kUW4Go12Gn1JrV/pcl3CAE2AKgM7WPcqouNCPxF6ti+G+H4ZTzbSMdfvmMrXBAtk2GvpXzFeN8Ph4jy4gAvSASsKC2ltiQB5WrSq6k7Uqbl55GuVaT1fI0MHw9yi5plSRlUtHKjxWtpo50P+VMdwuZTmeJ8o+JQJVIPfo6rfMCtKf7SmmCrHErFjZcqvJroLA2APl6VIcN4rGAoeb2bEMLGKQPhwTfZWPSewGhpKniYLbnHha/tovF3NartZKRGPCpIAIB7jZh623/EVmfDkE622tY38u1TfEHlB/tOFTEINRJYZgB5SIL/AFyrUaq4dzeOaSDS4Eg50Xe/UpzD5k1Earkr+qzXpn6FlVu9GpPhGa97NtcMBsPxH7KxwBoWBjkkhOpGR2QfLKDkI3NiCO9b+IwcqDMV5kf6SE8xfqF6hr861I8UpbRr7g/43P0rfTqSSvF8jP8A06niSeA8e4iDFoZlGJXkWuLJJbMCSfgY7fm10Tgfi3DYvSKTrG8bDK4v/dO/zF64vKo9pAv/AKNrd92XttWSYC401XQMtwQfMEbfQ/hXZo9JVYWUs8uJQqYOLvsZHfaVyLw/9p0+HITEBsTDtzAPv0HmQPyqjXUWO25rqXC+KxYmNZYJFkjbZlNxpuPQjyNd+jXhWV4nOlCUHZm3SlK3mApSlAeBOuYpcZgAxXvYkgG3lcH8K+8wXy3F7XtfW3nbyqp8e4VPNjCLSezsmEBySMmqzTtNqjBh0mK9txYVC4nw7iVzZFm5ojxUUUhd2tH7VnRSeYOowEhWJB26gbUB0ilUPg3BZ2aPmc0xq8zqPvIQDy4wl42mdipfmEK5IvfS1q88P8NTrDEWE3NGDiZ7zOf7UCC59+2bcaaWNtqE2L9XmSQKCzEAAEknQADUknyrnEnB8cxxAbmmRvaepQUBVn+5HN51icmULlRSuVrnXqkZ/C8itizGsn5ZBhwZXK8tsOiy9Je2Uu0tw3fXstgsXaKQMoZTcEAg+YOoNeq5kPDs7QRRwxYqEZMMmJV52u1sTCXyMJDqIhPdkI6SF10y7vEOH4oYy8ccoRZCLi5Bj9mKL1tL7ucjoCGxGYnW9CC/kX3r7XPsVwDExxIsaSZTFhDMMxkLOjtzrgyAubZS3UMwFtdql8Pw2b+jXjbmlyXKqMqvkMuYKAWIC5NAhb3ekt3oC03r7euZxYR+ZHHNhZpF5GIKxRtkAJmXI4jaY8q/wDOeX5r2zRcMxyzwl4pHkR8KrTKUYFREgmbM0i5Vz5wUVOrKW+LSAdGvSueHhOJOFKph5o5wsXPcyqwmKzqZgi5+ssivZmyaOq6ahJ/w/gsSkDANkJlZlWVB0x2AsqRv0AsCwBY2v22AFkpUVycZ+lg/4T//AC18MGM/TYf/AIL/APy0u+4glqVCPhcf2xGGH/tpD/8A3qK4/wARx2EhMj4jDMbhUjXDS5ndvdRf7Qd/OxsLntUOSirvIkneNcbEAVVXmTPcRxg2vbdmJ92Ndy3b1JANNbGEymTmc2YggzAWVFP+jgB91NBdt2tfYCq7j8djC7kzwl5LGRuS/ugD7tTzriNbdgMxJY674Y/axoJoBfUfcP8AM2PN32/bXlekMc63ZpySXH7HUoYfY7U1nw+5aIocwb5Xvud/31vYfBk2Fxa5729LXquQQ41Vzc/Dg6aezSE72/8AMAantapbARY4Xc4rCqiaOz4aUWt/7gA69r9/x4+Gw6nPZUl6/Y3VqjS09vuXfA4BUQDKvYnT8D86gPE3jGOK6RqJZBe/5i/rttVJ4z4u4hOfZ8PNE+fTNHhnjNr2JYnEHIm/V+AuRXuLwTiIBzpsXhsqhemSGQxqwJ2tOvMY3+IH0Art4nF0owVCk1p3Nt24ZLxOfGLvtSPHseKxzlibp56rGAd7adenYfiKkcN4Nw2HGfFOslrgZrKhvrpEN/qWqK4p9ozQxFGdcwJGdIzGSLaCOJ3Y321J+grmvFvGU8zsIyyhtMx6pD8zqF+QJt51zKGDxeJbz2Y+G/jr6eZulUjH6jrfF/H0GGUIiqqjYvZF/wBlQbn9m1Ujif2jYiZssZdhfYfdp5bAZra9/wBoqqYThLuVeYP1a5nPW1tNjqo+dvQVNQ4FrZwFSMMUzuxCm2jBbXL275QQNr10aXR9ChkltP581Kc8XKWUUYziJ31aQoLW+7XU6HQtcnXv/CvsfDITlJDGwvdldj+J2/Hb0FZ2gIGkyZR35ZUbebPfzOw/A1mwuCcsLSAX1H3ZIsNtOYPMf4VtlNR0dvLL9DS5TnqegqgCwZyAcpIygG3bXptc7D1rb4dx2YoQ4GIiN80cq8yO4JGzjTvYqVPetefCyhgHJdN2MIt8swtnP+yT+F61MMVyaXVMxK5L+55DLr6/KsIyaV0+Xz0MbNK7ZZOHcQQW9nmn4ce0bf2nCna65T1xXt9B86ksRxEnrxODEkZ6fa8C3NFlNxzEXrUX7EHU1Q58cp2Mh8wqlze2h0BNeRi5UbOoxCsdLrmjY/XQ2pPD06zvUjZ96yfPfxM416kdDo2CwKuWk4fi1kIIzKrKHW3Zl738jb5VgxLI7EYqEiSwDTRjlS2PdlsAw9dq5piuI4oy80wsX3SUHlzDT8+MjMt9bOD5Xq08G+1MkLHjIxOg0JYBMQoGl7aK573Ug+l6oVuja0O3Te35WUlxWT424l+GKi/rXE3sTwVhiA0Le0KIXboW0ihXUHMl7lvRRrbbate6sbhtr3+fcEGxB+dbsEcWIxKycNnzlYmYoWKyL1qAt9wbX0fe29fX4xDOxTGo0My3U4hQEkQ6j71Do6+pBHe1ta0qU8rpuyz3SWusftwTLkKmV1miMjhsRrtfQ63BOv8AP+dbnCeLSYaQy4Z+W+hkjN+VKNgGUaBrbSDUWsdNDj4tw58LkaXK8bfk50vy2vsDvkbXYnXsa0Jp76HfzGm/z/n6VapTeU4Pivn+DKahUjY7d4W8Ww46PMnTItuZE1s6E+Y7qdbMNDU5X52g4pLDIssTcudD0ta6kE6q4+JDsRvfUbA12vwd4sTHwZwvLkQ5ZoiblGtffupGobuK9NhMV1qtLU5FWnsMnqUpV41GMTDNk+IANsbWJI327HSslVnxBwOWefYtCwwwZc9gckztICt9ipW/5w0qI4j4ELpLGsK5UhnGFGbSORpGaIpr0FbjKRbLsLWtUAvtYMXjUiCmRgoZkQE92kYIg+ZYgfWqLL4TxBxUkhUmQmbLMOSAYnjYRxM9zIQCVXJa2ma96lOMeFbcNiw0EIIR8O7RZgMwSVHmBc7swDXYnUm96kFtpXP4/CxGYvgQ+E5jmPBXh6M0USh8l+WOtZjYMbcy+5IH3C+HsZGnKKFzJNgZS/NukaYfkiWMs7B3NojY26s1zrehJfr1ghxyMzqGBKFQ3oWAYa97giufQeAp48NhkSONWGGWPFgMBzmWeCRkY7PmRcQuZtuYezGs2I8KynmFMGkcUmIEhiHJZgPZxHmyueUrFxro1hcjU1AsdDpXPML4TMWFklxKpHOkGFVJSczK+HsyjMupUyqmgtmGlqlTwCSbhhjkQc7EMk00bEEAySrJJGTsQq3T5KKkgtYZSRYgm2m17fwr4cQuUtmXKL3NxYW3ue1qpGN8BPeU4ZY8O7zzOsidJVZMG8SkBR2mYNl/2t6w4HwNI0mHaSJVjimiZo3MJUiKDER5lSGMKeqSOxbUhdbWF4zBdMZxiKJczuLZ4k06jmmdUjBA1F2ZdfW+1bC4tCoYOpU7HMLHtoe+tc74r9nUhhhSKGAgK3OjLZVkPtkGICtZdQUSQXI0zW7mpfB+F5GxKzPBFHGsrSpESrZG5AjD2UZQxe5sp2AN7k2kFuGIU5rMvSbNqND5HyNeWxiBQxdQrWCtmFiTsAb2N653gfA2IPTLDGFIw3MGaPITBiRKwREQHlkFiM7MTqDbvscY8DzNNIyKDCWmEcSNEqgTJDdmEkTAAusl8uvVfW9hBNjoVcq8S8ZOJxjMpPKgLRRWOhbQSuPUkFAd7K1veq3ccfE4TBSSJNFkw+HY9cTu55UW5cSrcki97Vx7DRYiNIxz0IAFvuiWvsSxz6km+unmbVyelZvq1BO1/P8AQt4SK27vOxaRGota3poD8t/5+tZElQXC5jY2OWx273Og9darMzYgxm2IUE6fkwo2J3vppX1cewUWxSquU2Vo0Vl87g2t868t+GbX1e/2Oo6nh7fcu+CVpGC3CKBmdjaygbk2+nfWofjPFmx0iQYcWw+6qy2Xp1aaY3ta+gXuR23EXxiSeJPZzPvGss4WFNz7kQb5XJXzPrVj4P4TmjiKnFKhcBpSIVIGUXYXv7oUEfMnzrZsrDpQi1tydt/20WpSqT23fcja4VhIcDAzZWMfxyOQJZ3ygKqL6272AA8tapniXjk2LkAFuat2VC1oYUHxuew9Tqxvaw0rU8T+JMVipY0ikzlmEeGj5YUkEjqYZjZjpc9hYd68ThYhyEIPLf76QXvLKNGb/wDGrXVV7Wv3q9RwvUw25O7er3t/Zdy7txUrVtheJA4zw+XbMzh2vYuxYE+gAuFXfS1ZoYxhmCZEjky5swAJIJ95X/NB00tsbipWLFxKbyAkA93yi/qbXt8vOofjPFA8qOyMsYBKdJUOGtpGfzeka99xoL1bhKpU7L0OdLalmZuJ/dwM5JCgFQ1wCS2tl75vxtvWfxJjudiCYmCwJZIsqiwjHuKulkUAnQa3uaqnGeMSTyc2TpC6IgAyJbYAbEXGp7mpXiEitMWlj5WYCykX0PVf+8bk6+VvKrPUuCW/Uu4KEXO0vXQwyugJYkuRrvm/Dy0+VdfnwMvLUyJHiUyqQSBFKLjz0W+2ziuVR44KOlGNhprYfh3/AArp/BeHoIo2wmKkQEDMOmRSxHVcDqvp69q4/SrsoN5a6pvu3rNcD0UYwUbK1v5cueq4GieH82RY4xLE5DZVkUtGSLm3NAupuAbm400NUvGzxidrMeUZkWRQAWuSonyFTfXq2vdr2866HxB5DG64rkjDZGJljkZZBlF/cAGclrdGXXY+R5muMkjmEwiCMkkTANYKgUItpBbQFRmNtg3oKw6OvJu/7a9+vPNcUcjHwhFxcEt2ma9dC/twLOLwlZIdbGFrgAHQFPeDeYPcVqNw0ONT8W+h/EH6DW2u9ac3GsEWs0csDrv0mVTpoY5o+uxuLEjWvsvFILEtiCLaEmVrjTQ2e53uNe/40rUpxlkn7o0pRauj7i4tG72Y2PnYAb29R+yqr4kw6hLPlLH3Bc5r3HV8vnUhxDiWGe9sU1sx/wBLe9gNyuup7/MbVC4niEPKm5d7sLMSMoPqC93cgdvxq5hac4tOz5W9TCUFYioMQ8UqvDIUkUGzglSCCNPUfO/rXR8N4iixaLHj9wLx4uMZXiv2mS3R2vuvc2FjXMBilze9sttwPKw09KmRxSMBC7hjYLnQi+g0zA9/UEedqu4vDKqk2s1o1quP6aeDNNOcoPI6PFO+AIgnVJ8HPcaAFHB1LIDs25Kd9SDUP4g8P+ysjxuZMJLbky3uU78t2+hysfkdRrFeGfF+HiT2eZ8+Dk0ZPijZm/KxncWJJI+o9bTgsWmCf2LEkTYDEi8cmmW0h0a42BJ6rbEhtibcKdOrh6jds96tbbS3pbpru3+3RjU21tR1K5LDm/WB0HyH7q2OBcffA4hMVHcgdM8Q+OP4h+sp61+RGxr5xjhrYOcwO2awzRv3eM3yk6WuLZT6697VGPiOq+vXofL0P+H82roUJvKcHlqiajU4n6YwGOSaJJY2DRyKGVhsQwuDWeuVfYl4gsJsA51jvLD+oxs6j9V/wDCuq16WnNTimjnNWFKUrYQKUpQClKUApSlAKUpQClKUApSlAKUpQFf+0Ef9lY//AFaf/ltXHUnBuL6AD6X8r/49967vxfDczDzR2vnjdbfrKR/jX5vwuMbKtxY5FB8wwFiPobjv+29cbpSDns8S3hpbLZLYlmKsNbkgC2Xcmw1+o/yre4TaXFIsim12MmoIsgLNa9jrltqNL9xUHiMZ0N52N/wP02Nq2+DTjmThZcw5Dhbkn3nRdj1BhmOn+FcmFPe0WZ1MsiZ8PxnFYpXkGpLTPfUdJGQenUQRf835VbPGuIy4MoD1Tssdj3Retx6XGn1vVd8IHK2JfexSPfsFDgm2+r/wr14+4gROLWyw4bMBv1SFmJ03PSv7/nz4xc8U5flWXm/82NW0tPmRWuBpkXE4y3VGfZcMSNncNzXH95UzWPqD3rVw2DW2o8j/ANNP58q2saeXBgcOB7sXNk2B5mIGck+oUJa3nX2GQnYEXsRqAB3G38/WuxiJOPZWiObNuUrnnD4ZVIaOMkgkgpFmPnfUW1P83qK8TRTO0fOQqSWZQzq0hOg6gCcq2Ogv+FrVO5JSBZowrAC7OSfqEW97X/Zsa0eP4Zi8Q5gdsxyhUKJqDc3YFidBqbb2tc1rozald+O8hxdsioY7BAAnsfx1B8vrU1xIyK4WXLJIY482WwFggyXF97dwdT2raPBS0ZZnBtuoQn195rW8tu9aeMMsbqmZWPLj6he9rdIuPeNrj6C/nV+NXrFa+hbwKcaq2vTM+4fBu19FUD0BPla9/wCb1euG4LCSRKBzIJAq6+7qQOopZl3HvZRfzqjxXsudrWF+n9urX+XbcV0R+ORNFCmKhKrlTK7IWBFrAg6FSdPdY7nSuV0i59m1+Dz5bz1FO6zipX81fgt/kbcPDJBYSy8/DAdWePmHKFN8pQsS97WOn12rm56pXJa7Ex5EY6yKCsaiS63VzlAYaFQfrXQMHwoorS4TEMq6ki5lSynYgASr3uOrc1H8WWHGoHxMa20yYzDOGKsDYHOu4BHuuBa3c2qjhK3Vzb1WSdlZrf8ATo299nfIpYqh10uy7tbmtmXLvKvjIVSXlorBOoop1yZSM6KwJBjNyw8reRsNri8h5QsLWlhZVuANJkGpvYeXp8q2v6JeIh2JkjItHiM5KkEWZCpN0e4sc4vvY7gYOLlE/KoTGFbMCOi+mXPuQpW4B2BJOulr/WKc4tZ/Pf1vrmcaVPZm4tW8yWh4PApdMUyvMGsUWeSFF0B0yR5gbnctb1rNJgIhYx4KHID75Qz7X1Lh30se40+tbuLu+dTBFKim2TMokUe8qAEkWAZRow/baoZUgV9JJsI4OgbNlHpm1AG3xVUhiako2vySftmuTO7HA0ZxWqfCXplL0Zkw0cbD7uHCkAkkCGIjQ66L5H+bVo4/g+HderDLG9jZ8OTE197kKSjfUfI1JyHFXVuXFixlBDdJcDtZwwbNbW4Y0xuPw4LKZMpKxkqWDFHkJvFmX3tADY67a61tjiq21k7+WfPfzRz8Rg1TX1J+/FPNFAxcTwuEJDodEfUE6Xs3ra/pVh8I/wBswf8AR0os2QyYV2vo4HVG2b4WBNh5ZtrCtHxXBIUFobRhgbv0sx/uobMRfUmwqIw+KaNo5IywljIZTfQMu1+rUGxHqCa6U4OtR7pap9zWj+67jl7XV1Mi3QznF8OPMucTw8k6++0B6XVtNStjp3Ma+dQM2HuLakEG2217/v8A50qzNjVjx2Cx6gCDHIFkHYNJ0Sq1v73LPzDXqA4jh/Z55YLawyMo/UvePXuchH1vVPDyzairX7SXdnaS4S/uL7tzPPhzi3s2MwmJvYRuA/osn3cgJ9L39LV+mwa/JuIJKyoQO+vkCPl86/S3gXiBn4bg5Tu0Md/mFAP7Qa9FhG7NFGepO0pSrxgKUpQClKUApXyvtAKUpQClKUApSlAKUpQCvz3498PnB42VbERyM00BB3VzmkX5q5bTyZfOv0JUF4y8Jx8QwzRMcrjqiktco4Gjeo7EdxcVor0ushYyjLZZ+e1II73N73/xHcD/AC8qzYTFBdSPfyLdTop5iMRltcHptb108qxcT4fLhpWgmjMcibgjpZezo3xKd9NvnpWtJGGU9juCL3vXEcLOzNrlc6J4be/Py3BMw/5MdiLG2+mnl53qC+0XFnNiiguSIIwd7W5dwBbvcjbudK2uAcS1BIPWgN9ACy73t3ykfO3nWp43Zis5Gtljlt+oyltRbS0e3pauRQThibPTL0aJUltNefsePESKcdiFvYRsE0sLCJFjAsT5KNKYfAD9I+vkRbfbUa/uPftWbxMB7bO4ClJCsqEWOZZUV83+Fxe/pateOIDeK9yf0Z3IGuY+n871dxDe08yomrmy8cSKTLI21vywTfyKgWP1172qK47iFTLJBCelgA/Xax0IZ2OZr6DTS/41MYYsLFEijHmSobTzEaE/U/tGtRHifEBhlfEiSW65Y0XQAG93ZiWOmo0FvWwFRh77Vn85GTeRCyeKMUSQOWo8hEo/a1z5bmvZwQVUKSXJiRmaw6S1+gXGgBuLW02r4cFpcW3276CssaR8tVAyOqgMAbZ7XuwJ+pPfXU1fcoJdlW+bzPBVNqqkzwMMi2zuSO926dN9Nq6Lw7GYgYeG8XMgCKLrlkuhFlzRg5r2A+FvnXO2aJdrE3PujMfMEny33P8A0uvhvxnBHCkZk5ZUDMuIBMdwLdEqXCDyBGn0rn9IQlOCajfg/wBPfQ7/AOJow7Lcb93795J8IOFMycuPlzr7qCRoizXvlKaaG3dbWqieJsfJBixJFI0cpJM0UemQl8xiI92TQn3rg3B0BtXUYeJSuU+7cF7COaHJiIuvTMWOqqNDqRXMPGuGkTEtFKA0i9UkosBKZLEOFGo0UCx2Og21pdHSU67Uu7Rva/a2emt/C5U6SqPZ2lwz2uTLFBIbc2Jo0jkHvL1YeTzWaLXl+RYXF7+7WTGcMMivHGvLnYaYeZrKbC/3Uu0iX+FtjrfaqPw3iMuHN4mIXuh6o28+n4Sb7ixqbw3joBSs2HEkdyeWbFBpvG/vRsdToCD5Vaq4SrGW1Tz9+Pfz8nE1x6RpV4bGI5719/J8GWvGYOCIjNHMuVIxn6s4OW33hWxY6Ad76dqwYLhxYD2fFJOLG6S2ewIsTY2PpoKlEhnEaPG5aJ1U8jEEMVzi4HNW9rAgXNvnWjiY8PL/AN6wzQtYHOCWU2H6VN/qWrlQqNq178n/AEvPk7HoKDWxswd1z/ol/wBWaM2Ay2zwSYY6WkwzBgR5sg1A29fS9SPEYZFaFkCvmgASd2Id8jXYuoUG4DAC/m3ff7h+COCrYXFl16SFb7xbG3kbjW+uUbV98TzRKYScSVmKMJFVzaygXyq92S7m2lr99hU9Zt1IxWevf3b75+rXhvK2PqKSSv7q3CV7cHYq/H4kWORpnMkpvkXW1yNCq6sTt1Emw8t6gMDhsyhSxFxa1zfX4bd7kAXqR8SThYmyQlFfKrSyaOVJtfrvIw9WsNRUbhsSwjLLIltWBLDS3fRtNbdvOvQUVLqr33/NNDy9e22iVRObwPEovvYSdZY+9lky3se3Uzt9KlfHmHBxMU40GJw8b7jdD1D8HjrQ4awVOORCxRIDYX06He31tbX0+tbPiST/ALN4Q51PKZbnexQH/wDQVTknHEJfxP8Aqgpf3RvxLUX2F83lXVOpxY2IHz2J/hX6D+yxSOEYG/6IH8STX53wbsyTsFYnLlXLvnchEAHzY6d6/UHhrhfs2Dw0H6KKNCfMqoBP1NzXo8ImnLgVpO7JKlKVeMRSlKAUpSgFKUoBSlKAUpSgFKUoBSlKAUpXw0BD+KPCWHx8XLnXUXKSLo6G26t+8G4PcVxXxP4AxeCuWQzRA6TRLc2P6SMXKfPUabi9foOlaKtCNTUH5l4Riy8eVGBkjYyRajKVvZlv23I+ovUjFx1HCljlC3SRdcwVgLgj84abjYEd67B4h+zbB4s5zHyZhqJYeh72sCQNG+TA1SONfZFMSDZJrKRzIm5MlhfKGQ3RztqT3Ogrj18A09q114ar57krOzTs0Ufi2FkCpGrETQC0BFrT4cXKqg7yxgm63vYjvUZheI4htOaV+guOxvfvt+7arziOBTwQrFPhJ8RCmUL90eYmtgUaMtmCi1tiLd72rWxvh0FgVnMd22mTqudz15W/GtE8RaNqsM++2T9Lp+aMKkG/oKfhTPKrF5XYZiLZsvukqNqzw8OCE2Cjv3799tdb1vcP4G/KcjEKPvJhZIsznK5FwCxFtfLvv5zPDvs9mkGgxT3Fxcctb/rZV/k1k53bUNPBP7WNbozlm2V2ZlS5YhRt71vM63rHy2cdCM+ttB02ttdrDv21rpPC/shkuSUgiJFgxzSvbuCNPIfEbVbMN9m0GW0sksup+IRCx7DkhSAPnW6GGrS0jbz+yv7oyVCC1Zw4cHkNg3LiBsfMn0UafsB7n0rJBDh4GR548RJBm65ApUBSDqPduAbEEA3sbV+i+G+H8PhxaGFE9QOr6sdT9TUZxXwJh5WLoDDKd2T3G1uc8R6Gv3Nr+tbp4Grs5Sv4LL1zZuhGksnH9fc5PB4bOXncKxRmQXLrG+WVbjZkUgMT6gHy1JqBxEJd3LljJf7zODnvb4r9V7C2vlpVz4r9l8mGfnYcth5Bc8zD5mjPlnh95RfWwzDf51F4njjlV/pTC89AQFxuFOutxdsljYa3G1x7t7VxpKrRnZ5+dlP/AMz4NPwE8NGS7L+3LVFZbADPlG9gT5WJIH7b/upJwwEWNrH/AGhap2DgolmkbAzLi0ESNa4WQBmcZSNAxuDuF0tuda13jIYqwKEG1nBDD5qw03t5VtVe7snnllo15p5rkU50JRJ7hLgwwyTO18pQTpmXLlJCxyMCQWCj4kGhX51Kx88IWjkjxEbE6myP23eM5CNPiA3qB4LxkYdGjygMXJLlsodekAZiModbEBXFiCNdxW82LwzSaq+EmbaxMOb+9dbxvqb3sAa5FWnLaeWW7R5eWqXinwR6/BS6yjFa2XhL0faXBnqY4fMObHJhJDbqsUU7H34+nTzI71m4y8qph7XnBZiuIeSPLqvTGCovYkE7brWaGTEJmJ5WIjOmZrRSm2g6heNyALb61H+JpAI8KzvJh4i014CI0IIX3gUAuNW1FverXDtTitdd7e56L6lxyGMqXgkn63twl2l6lO8XxDJldiz5l0TRI+1276jS7b9qg8BwUzSxRBdZXSMafnEDfzFyfpVk4ziGeJAihYw6nL7rvc2zZeyg2OZtW17a1JeG4lwkUmOkXSMMuHT4pJ3GRFAG9gSdNrivT4abjFR+ft83nmq6bmrHnChPY+P4nZZJZIUJ0BGaygH5uNK0vHM3LwfCoPjXD5z59eVU09bOdPKt/wATcOMWG4fwaOxmkZZJ7a2LE3P4lmt5J8qxeNOVNxR2NzBhY4ony7tlzNyktu7s4jFrWudRlrn0H12IjPc3KS/lSVOL45ssyWxTsjJ9mfhYzYzDKy3SMDFSk9wLiBd7HM+aT6Cv0FVU+zvw6+Gw7STLbE4lubKNOjS0cQtpZEsv41a69XShsxzKwpSlbQKUpQClKUApSlAKUpQClKUApSlAKUpQClKUApSlAKUpQCvLxhtwD8xevVKAhPCsYEcwAAAxOJGg/wDVapuoXwt7k/8ArOJ/5rVNUApSlAKUpQCojifheGYlrGOQ/HGbE/rD3XH6wNS9KwnThUWzNXXiSm1occ4r9m59uflkxyLEjibDDIwLPIM0kOazbC+U6221tWDF8TnWM+3YdMbChP30XTIlvzx0lG875befeuoQf/UZv9Xh/wCZNW7juERy6sCHGzqcrj0zDt6G49K4+K6JjUs4PTRP9JLtR9V4GamcjwvDsNitcJOCx15M/Q/yU26hrbZtzrXzGcPkw8YDxmNdsrqrw73vYAqNbG4KmrTxz7Nle7csSG980eWOX5lD925B1v01CYRMfh2KpMZtG+6kusum33cvvablXtppXncRQrUMp6fxacJLLmkzZCW9c19iNhCoOkyw5v0LB4jm7mOU3A76MdK8eKOU3s4jjeedLq8uTloQe1jpmzWN1B90/Kt/H8RUB/asAV01aLPGxv3voB5++ain8T8NXMWGMNt15l7abdLaaH+Fa6anKSmoydu6zvfxTvwuWamKnUjapK/nrzMcXADdZMVdAT0wp1SMSLDKpANz1a207A7VO4yRMMExmMXlpECMHhRqxJFwcv5xNyb+rG2wiIfF8nu8M4cQzDWRkZ2+rkgX9Sx2r7wXwo8uJE2PLYvFAXGESzlbklea9xHGvSbAkDTcmrMusqLYnkvyrOcvCy+ld7bKm0m7rm8l+5h4JM0KYjjmO0kkBXCod7Polh5WsB6Ak71Y/sq8AS9OMxw6ixliiO+d75p5R+ccxyr8IN7X2tXD/BZkmTE44rJJGfuYU1hi9dQDJJ/fIFuwG5tteh6Pwcqd6tVJSdslpFLSK8t/ezGcr5IUpSuuaxSlKAUpSgFafFeKx4ePmSkhcyLorMS0jBEAVQSSWYD61uVC+LuFyYiBUiIDifDSXNtBFiI5Gax3sqk277UBry+NYwyAJKQ3NDgRuZEeIKxVowtwMrFr7e7a+YVsf1vw+ayszDpGdUYxhpFzohe1gzArp/eUbkV8wfhoLIZHkLyNzC5ACgmRUXRdbBVjUAXPetPDeB1QCMSsYM0UjxlVJaSFUCNn3AvFGxFt17XoSZMD45hkiikZJUzpHIw5btylkOVTIVFlFwdewBJ01rZh8XYdi1i+VXMecxtkLCXkkBrW0k6bm3ntrUfH4GtHyvaG5bxrFMuRfvI0zBVufdORijEDUdga8YrwaynEyIxleSOVFj6YQeawIMsiDrKWAVyLqL7k1BBIY3xnh42cEu2QSNIVRiqLE2WRmbaynQ99Dpoa1P663mVBBIyl8RH0rmYmEIQyjbKQx39K9xeCE9nMLyOc2FfCyMLXbm3MkmoPWWJby12rbwHhhYpeZnY2aVlWw05wQOCba6pceV6AxR+N8KxXI5ZW5fWF6AZgrRISfiYMthb4lva4rT4V9oEU0cchR1MkUMiwhGaQ895FS1tCDy2PoFJNhThn2eQYcxctjljEV8yRM7GFVRW5mXMtwi5gN7aWub/MF9nyRLHknkEkUcMUT2TpXDtKY7razXWZ0bzGosdaAl5/EcSYf2hxIqBghUxsJMzSCILktc3cgAjQ3uDbWtH+veHUnmLLEAZFZpIyFDxRtLIlxe5EaM1xcaWvfSt3FeHxLhxDLK7/AHkcpfTMWjmWYAC1guZQLdl09awcV8HQ4hcshcrnmcgG1+fDJC6k2vbLKxFra2qQYR46guFCSmUsqrEFBc50kdDo2UArFIdSLZTe1auN+0BBGrxxSG8kKqHQjOsmISCQoL3zKWtZrXNu2tbnC/BccLo+diyOHFkijU5Y5IgCsaAHSRiTuTbsLV8xvgiKSONBLMhjy5HUpmBWdJ1bqQqSHRe1rX0qCTLD4vjZ1j5colMhjaPKMyEKrkuQ2ULkdHuCdD56VhXx1BlYlZRbl5VKdbc6QRR2W91JcgWfKRfUCs2E8JIkhlaSV5WaRnYlRcyRpFayKAoVEUC1trkk61oYX7O4kKnnSEKIRlCwIDyJlmRjkiBLZlsTfUE7VINrE+OYIwuZZA9pCyWUMghKiQtdrG2ddFJLX0BrZwfiqKWZ4lDWTQyWGS+RZLHW6jIynMwAN7XvpWrxLwPDM5cswYmW5yxtpNkzhc6HKbxqQRqNazDwhF7QJmZmy3AQhLWZOWVZguZ47XORiRck9ltAJT+k4v0sf++v8a+f0pD+lj/31/jWEeHsMP8Aw0H/AAk/hXscEw42gi/4afwrLIZGn4WYGKVlIIbEYkgg3B++cbj5VM14hhVAFVQqjYAAAfICvdQQKUpQClKUBFcW8Rx4eSKJldnkDsAi3ssZUOx1F7Z10W5N9BUfD44Tq5kUseWTEJqFIyYa2eU2OigEG2/a163PEPhhcZlDyOqgMpChD71upSykpILdLqQRc+lsa+EIryZmd1fn3UlbWxIUSC4UE+7ob31PpaAaX9aIFm5hixAnlEUSRlBmcESyIV1y2sslySLWF7aX2MP44hcE8uYdLumaMguI3WN8uvwuyjqsNbg2ua9Q+DUEkMsk00skLIyMxjGkccsYUhEAtaZ2NrEm2thavON8DwyIiF5BkDhdVI65kmOYZbMM0YGXYgkEG9CciU4PxhMShZARlYoym11ZbXF1JB0INwTvWbG8PjmXLKiuvkwB/DyrS8PeH1wiSKjs4kkMhzCMAFlVSFWNFAXpva3c1K1DimrMghH8LKPyU00fpmDr8rShrD5WryPD82v9pFrb8lc343t+yp2lc+XROCk7ukjPrJLeQv8AVdG/KyyyjupYKn1WMLcW7G4qTwWAjhQJFGsaDZVUKPwFZ6Vco4elQjs0opLwMW29RSlK3E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63500" y="-676275"/>
            <a:ext cx="3314700" cy="1381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AutoShape 4" descr="data:image/jpeg;base64,/9j/4AAQSkZJRgABAQAAAQABAAD/2wCEAAkGBhQSERMUExMWFRQWGRcYFhcYFxcZGBwcFhgbGRgZGRcXGyYgGhskGxoYHy8gIycpOCwsHCAxNTA2NSYrLCkBCQoKDgwOGg8PGi8kHyUsLC8uLCw0LC8pLCwsLCwqNCwsLCkuNC8qLCwsLCwsLCksLCw0LiwsLCwsLyksLCwsLP/AABEIAJEBXAMBIgACEQEDEQH/xAAcAAEAAgMBAQEAAAAAAAAAAAAABQYDBAcCAQj/xABNEAACAQIEBAMFAwgGBwcFAQABAgMAEQQSITEFEyJBBlFhFDJCcYEHI5EzUlNyobHR8BUWJGLB8UN0gpKTs+ElNERUY4TTNWRzwsMX/8QAGgEBAAIDAQAAAAAAAAAAAAAAAAEEAgMFBv/EADgRAAIBAgMECQIEBQUAAAAAAAABAgMRBCExEkGBkQUTIlFhcaGx8DLRFFLB4WJyorLxIzNCwtL/2gAMAwEAAhEDEQA/AO40pSgFKUoBSlKAUpSgFKUoBSlKAUpSgFKUoBSlKAUpSgFKUoBSleJJlUXYgDzJA/fUN21B7pUJP4zwqmwlMh/9JJJbfMxKwX6kVH4r7QFW1sNMb2IzGJND3s8lx9RWieKow+qSMoxctFctdKoGJ+0qXXl4eO3m0rHy7LGR3PftUfL4/wAYT+UwyA7Whkb9pkA3v2qrLpPDrf6M3xwtV/8AE6fSuWp4zxjf+JQb7Qj6bsf8yK+f15xgP/eIf9qH8dQ4rBdLYfx5My/B1e46nSuaQ+OcbmI5mGYabwyD135tZ/8A/R8QpF44HHcqZE79r5vxqV0rhm7XfIx/C1vy+x0SlUWL7TtOvDE+fLlQgX2/KBD+z+NbafabhvjjnTz+7z97f6MtfWrMcbQlpNGt0ai1iz1xnxJiI5ZeW2HWKF8PGySK/NfnMoLI4kAXRwFGVrspF9dNXE+KsSqnqhztLiuWiRMx5OGcx9ReZVzZihZrjewF9RgxOJ4ZjsRHI2Ls14yIpAsZJibOoHOjEi9WpVWANttWvc5uHQyquaON1DZ1uqsAxuSwuN9Tr61vjJTzTNZU8D4txMsKYn7pYj7IDEFYsTiY42b7zN8JlXLZdbG+4I18R45nMOByGETYiPCmUFS2R8RNBE3RnBGXmP0k7jXY1b45EWYQLGqry+YLAAdLBQMoFtNDetiLh8aklY0UsbkhVBJve5IGpvrWdiCt8H4xiOcqyyo6mefD2WLIfulLK5Oc9RCkEba6Ad7ZXkRgdh3O3c7mvVSBSlKAUpSgFeJplRWZ2CqoJZibAAakknYVVvEnD5nmlIieXNEq4YpIUEUoLZmY/Buh5gvopFtg0FxvgeOmhOFCSMS/EWkkMiiJknhxAw66tmIzSR2XKcmX0BIHSAax4nErGuZyFUEC5/vEAftIFUNOA4r2rMEcR54jERyxy4hCFMRfm3ADKwKBDcuDfcrJP4elXgyYfIXn5UPMUP1PIMhl+8ZhqSG1uKAt9Kop4JJmzeyS+zcwE4XmJmJMeUyW5uTKCfczakZrXAouAxscRi5UkhkEQVhKn3YE8jZXLOCSkTILjNmt6VFwXqsCY1C7IGGZApYeQa+U39bGqdifC84jcxKwlkXGhyJSpYSSFoVLg6aWCn4BoLa1q4nw/LeQxYLJC7wkwnlOcsaOGtDzREdSosWsPesTpQHQr0qg4Lw26wSyYo8lkwyoksjqRGY3lbPo2UWHLN9LjT0qQwmBnn4ZOzgjEYtZJMgZly8xbRoCbFSqBBey6gkgEmpBbb0zDz2qnf1RZJJHhjCMZ4zEwb3I+SqyZRfpBfMWUWzb761HcI8JSlQkkMiqGw6yrI8JWXlNmeQ8okyX7tIbuGIZajMF8xeOSJGd2AVQCTvoTYaDXesvMFr3FvO9c8xHgaUYZlSFOa/tivZwmaN5mbDxlxqFCZQAPc1t672H8LtJLG3sow+GEodsMxjIuscoaUrGzJ1M0fTc3yhjroJzJsXUONRcXG/pTmi17i3nfSuax+EcW8zO0Ij5isk9jGqSH2iGVXBQmSQCJZEDSm9zoqhjW3xnwW4e0UJOGEkhXDxcjLeSOALIsc/3ShWSUmwvdyw1JvDuQdBpULgOCOIMOjzzK8cUaNaRXuVUBiXaMFzf4rC+9hWUcDP/AJnEf76/4LTMErSor+gf/uMR/wAT/pWpxHAxwrmkxWJAJsAJCWYnXKqhbsfQVDlZXYzLBURjPEsau0cQaeZd44xfL+vIeiPQ3sxBtsDVSx2GdiedicVHHYgYdZzzGvs0sqC8f6iH5k3tWkOEsQqLNPHEM1kWSwtv8IF/mbk/OuNiul6dPsx1+fP0LVPDSnm8kTuO4niXH3mISDTWPDrzJAT25zjKCPRahZcOh15edl2knZpnJHf7y48zoK1ZeED4Z8VfS9pX2t3OljXv+rTkiz4rU7GZ+/Y/gO/nXnq2MrVnnJrgXqdCnDOy4/4MTs7dJk02ABJH0G38/StSXD395tRa9rdv33/nyrZbwoTcmbEAA7nESafnC9xfXSwuaheJYeBLiOfESG+n30gUH1Oa34nW1rVpjHaer5FvrUjaaK5FgLknTXvpc/OvrQhALkC2lwbak99ddKhcLhZJSAjYmRrEWR2ZT6Fycq9tLipnA/ZrPLYy4qWFR8CSPI1x35j2G+vu1nPq6f8AuTt7+mfoa5Yj8qNX+kUW4Go12Gn1JrV/pcl3CAE2AKgM7WPcqouNCPxF6ti+G+H4ZTzbSMdfvmMrXBAtk2GvpXzFeN8Ph4jy4gAvSASsKC2ltiQB5WrSq6k7Uqbl55GuVaT1fI0MHw9yi5plSRlUtHKjxWtpo50P+VMdwuZTmeJ8o+JQJVIPfo6rfMCtKf7SmmCrHErFjZcqvJroLA2APl6VIcN4rGAoeb2bEMLGKQPhwTfZWPSewGhpKniYLbnHha/tovF3NartZKRGPCpIAIB7jZh623/EVmfDkE622tY38u1TfEHlB/tOFTEINRJYZgB5SIL/AFyrUaq4dzeOaSDS4Eg50Xe/UpzD5k1Earkr+qzXpn6FlVu9GpPhGa97NtcMBsPxH7KxwBoWBjkkhOpGR2QfLKDkI3NiCO9b+IwcqDMV5kf6SE8xfqF6hr861I8UpbRr7g/43P0rfTqSSvF8jP8A06niSeA8e4iDFoZlGJXkWuLJJbMCSfgY7fm10Tgfi3DYvSKTrG8bDK4v/dO/zF64vKo9pAv/AKNrd92XttWSYC401XQMtwQfMEbfQ/hXZo9JVYWUs8uJQqYOLvsZHfaVyLw/9p0+HITEBsTDtzAPv0HmQPyqjXUWO25rqXC+KxYmNZYJFkjbZlNxpuPQjyNd+jXhWV4nOlCUHZm3SlK3mApSlAeBOuYpcZgAxXvYkgG3lcH8K+8wXy3F7XtfW3nbyqp8e4VPNjCLSezsmEBySMmqzTtNqjBh0mK9txYVC4nw7iVzZFm5ojxUUUhd2tH7VnRSeYOowEhWJB26gbUB0ilUPg3BZ2aPmc0xq8zqPvIQDy4wl42mdipfmEK5IvfS1q88P8NTrDEWE3NGDiZ7zOf7UCC59+2bcaaWNtqE2L9XmSQKCzEAAEknQADUknyrnEnB8cxxAbmmRvaepQUBVn+5HN51icmULlRSuVrnXqkZ/C8itizGsn5ZBhwZXK8tsOiy9Je2Uu0tw3fXstgsXaKQMoZTcEAg+YOoNeq5kPDs7QRRwxYqEZMMmJV52u1sTCXyMJDqIhPdkI6SF10y7vEOH4oYy8ccoRZCLi5Bj9mKL1tL7ucjoCGxGYnW9CC/kX3r7XPsVwDExxIsaSZTFhDMMxkLOjtzrgyAubZS3UMwFtdql8Pw2b+jXjbmlyXKqMqvkMuYKAWIC5NAhb3ekt3oC03r7euZxYR+ZHHNhZpF5GIKxRtkAJmXI4jaY8q/wDOeX5r2zRcMxyzwl4pHkR8KrTKUYFREgmbM0i5Vz5wUVOrKW+LSAdGvSueHhOJOFKph5o5wsXPcyqwmKzqZgi5+ssivZmyaOq6ahJ/w/gsSkDANkJlZlWVB0x2AsqRv0AsCwBY2v22AFkpUVycZ+lg/4T//AC18MGM/TYf/AIL/APy0u+4glqVCPhcf2xGGH/tpD/8A3qK4/wARx2EhMj4jDMbhUjXDS5ndvdRf7Qd/OxsLntUOSirvIkneNcbEAVVXmTPcRxg2vbdmJ92Ndy3b1JANNbGEymTmc2YggzAWVFP+jgB91NBdt2tfYCq7j8djC7kzwl5LGRuS/ugD7tTzriNbdgMxJY674Y/axoJoBfUfcP8AM2PN32/bXlekMc63ZpySXH7HUoYfY7U1nw+5aIocwb5Xvud/31vYfBk2Fxa5729LXquQQ41Vzc/Dg6aezSE72/8AMAantapbARY4Xc4rCqiaOz4aUWt/7gA69r9/x4+Gw6nPZUl6/Y3VqjS09vuXfA4BUQDKvYnT8D86gPE3jGOK6RqJZBe/5i/rttVJ4z4u4hOfZ8PNE+fTNHhnjNr2JYnEHIm/V+AuRXuLwTiIBzpsXhsqhemSGQxqwJ2tOvMY3+IH0Art4nF0owVCk1p3Nt24ZLxOfGLvtSPHseKxzlibp56rGAd7adenYfiKkcN4Nw2HGfFOslrgZrKhvrpEN/qWqK4p9ozQxFGdcwJGdIzGSLaCOJ3Y321J+grmvFvGU8zsIyyhtMx6pD8zqF+QJt51zKGDxeJbz2Y+G/jr6eZulUjH6jrfF/H0GGUIiqqjYvZF/wBlQbn9m1Ujif2jYiZssZdhfYfdp5bAZra9/wBoqqYThLuVeYP1a5nPW1tNjqo+dvQVNQ4FrZwFSMMUzuxCm2jBbXL275QQNr10aXR9ChkltP581Kc8XKWUUYziJ31aQoLW+7XU6HQtcnXv/CvsfDITlJDGwvdldj+J2/Hb0FZ2gIGkyZR35ZUbebPfzOw/A1mwuCcsLSAX1H3ZIsNtOYPMf4VtlNR0dvLL9DS5TnqegqgCwZyAcpIygG3bXptc7D1rb4dx2YoQ4GIiN80cq8yO4JGzjTvYqVPetefCyhgHJdN2MIt8swtnP+yT+F61MMVyaXVMxK5L+55DLr6/KsIyaV0+Xz0MbNK7ZZOHcQQW9nmn4ce0bf2nCna65T1xXt9B86ksRxEnrxODEkZ6fa8C3NFlNxzEXrUX7EHU1Q58cp2Mh8wqlze2h0BNeRi5UbOoxCsdLrmjY/XQ2pPD06zvUjZ96yfPfxM416kdDo2CwKuWk4fi1kIIzKrKHW3Zl738jb5VgxLI7EYqEiSwDTRjlS2PdlsAw9dq5piuI4oy80wsX3SUHlzDT8+MjMt9bOD5Xq08G+1MkLHjIxOg0JYBMQoGl7aK573Ug+l6oVuja0O3Te35WUlxWT424l+GKi/rXE3sTwVhiA0Le0KIXboW0ihXUHMl7lvRRrbbate6sbhtr3+fcEGxB+dbsEcWIxKycNnzlYmYoWKyL1qAt9wbX0fe29fX4xDOxTGo0My3U4hQEkQ6j71Do6+pBHe1ta0qU8rpuyz3SWusftwTLkKmV1miMjhsRrtfQ63BOv8AP+dbnCeLSYaQy4Z+W+hkjN+VKNgGUaBrbSDUWsdNDj4tw58LkaXK8bfk50vy2vsDvkbXYnXsa0Jp76HfzGm/z/n6VapTeU4Pivn+DKahUjY7d4W8Ww46PMnTItuZE1s6E+Y7qdbMNDU5X52g4pLDIssTcudD0ta6kE6q4+JDsRvfUbA12vwd4sTHwZwvLkQ5ZoiblGtffupGobuK9NhMV1qtLU5FWnsMnqUpV41GMTDNk+IANsbWJI327HSslVnxBwOWefYtCwwwZc9gckztICt9ipW/5w0qI4j4ELpLGsK5UhnGFGbSORpGaIpr0FbjKRbLsLWtUAvtYMXjUiCmRgoZkQE92kYIg+ZYgfWqLL4TxBxUkhUmQmbLMOSAYnjYRxM9zIQCVXJa2ma96lOMeFbcNiw0EIIR8O7RZgMwSVHmBc7swDXYnUm96kFtpXP4/CxGYvgQ+E5jmPBXh6M0USh8l+WOtZjYMbcy+5IH3C+HsZGnKKFzJNgZS/NukaYfkiWMs7B3NojY26s1zrehJfr1ghxyMzqGBKFQ3oWAYa97giufQeAp48NhkSONWGGWPFgMBzmWeCRkY7PmRcQuZtuYezGs2I8KynmFMGkcUmIEhiHJZgPZxHmyueUrFxro1hcjU1AsdDpXPML4TMWFklxKpHOkGFVJSczK+HsyjMupUyqmgtmGlqlTwCSbhhjkQc7EMk00bEEAySrJJGTsQq3T5KKkgtYZSRYgm2m17fwr4cQuUtmXKL3NxYW3ue1qpGN8BPeU4ZY8O7zzOsidJVZMG8SkBR2mYNl/2t6w4HwNI0mHaSJVjimiZo3MJUiKDER5lSGMKeqSOxbUhdbWF4zBdMZxiKJczuLZ4k06jmmdUjBA1F2ZdfW+1bC4tCoYOpU7HMLHtoe+tc74r9nUhhhSKGAgK3OjLZVkPtkGICtZdQUSQXI0zW7mpfB+F5GxKzPBFHGsrSpESrZG5AjD2UZQxe5sp2AN7k2kFuGIU5rMvSbNqND5HyNeWxiBQxdQrWCtmFiTsAb2N653gfA2IPTLDGFIw3MGaPITBiRKwREQHlkFiM7MTqDbvscY8DzNNIyKDCWmEcSNEqgTJDdmEkTAAusl8uvVfW9hBNjoVcq8S8ZOJxjMpPKgLRRWOhbQSuPUkFAd7K1veq3ccfE4TBSSJNFkw+HY9cTu55UW5cSrcki97Vx7DRYiNIxz0IAFvuiWvsSxz6km+unmbVyelZvq1BO1/P8AQt4SK27vOxaRGota3poD8t/5+tZElQXC5jY2OWx273Og9darMzYgxm2IUE6fkwo2J3vppX1cewUWxSquU2Vo0Vl87g2t868t+GbX1e/2Oo6nh7fcu+CVpGC3CKBmdjaygbk2+nfWofjPFmx0iQYcWw+6qy2Xp1aaY3ta+gXuR23EXxiSeJPZzPvGss4WFNz7kQb5XJXzPrVj4P4TmjiKnFKhcBpSIVIGUXYXv7oUEfMnzrZsrDpQi1tydt/20WpSqT23fcja4VhIcDAzZWMfxyOQJZ3ygKqL6272AA8tapniXjk2LkAFuat2VC1oYUHxuew9Tqxvaw0rU8T+JMVipY0ikzlmEeGj5YUkEjqYZjZjpc9hYd68ThYhyEIPLf76QXvLKNGb/wDGrXVV7Wv3q9RwvUw25O7er3t/Zdy7txUrVtheJA4zw+XbMzh2vYuxYE+gAuFXfS1ZoYxhmCZEjky5swAJIJ95X/NB00tsbipWLFxKbyAkA93yi/qbXt8vOofjPFA8qOyMsYBKdJUOGtpGfzeka99xoL1bhKpU7L0OdLalmZuJ/dwM5JCgFQ1wCS2tl75vxtvWfxJjudiCYmCwJZIsqiwjHuKulkUAnQa3uaqnGeMSTyc2TpC6IgAyJbYAbEXGp7mpXiEitMWlj5WYCykX0PVf+8bk6+VvKrPUuCW/Uu4KEXO0vXQwyugJYkuRrvm/Dy0+VdfnwMvLUyJHiUyqQSBFKLjz0W+2ziuVR44KOlGNhprYfh3/AArp/BeHoIo2wmKkQEDMOmRSxHVcDqvp69q4/SrsoN5a6pvu3rNcD0UYwUbK1v5cueq4GieH82RY4xLE5DZVkUtGSLm3NAupuAbm400NUvGzxidrMeUZkWRQAWuSonyFTfXq2vdr2866HxB5DG64rkjDZGJljkZZBlF/cAGclrdGXXY+R5muMkjmEwiCMkkTANYKgUItpBbQFRmNtg3oKw6OvJu/7a9+vPNcUcjHwhFxcEt2ma9dC/twLOLwlZIdbGFrgAHQFPeDeYPcVqNw0ONT8W+h/EH6DW2u9ac3GsEWs0csDrv0mVTpoY5o+uxuLEjWvsvFILEtiCLaEmVrjTQ2e53uNe/40rUpxlkn7o0pRauj7i4tG72Y2PnYAb29R+yqr4kw6hLPlLH3Bc5r3HV8vnUhxDiWGe9sU1sx/wBLe9gNyuup7/MbVC4niEPKm5d7sLMSMoPqC93cgdvxq5hac4tOz5W9TCUFYioMQ8UqvDIUkUGzglSCCNPUfO/rXR8N4iixaLHj9wLx4uMZXiv2mS3R2vuvc2FjXMBilze9sttwPKw09KmRxSMBC7hjYLnQi+g0zA9/UEedqu4vDKqk2s1o1quP6aeDNNOcoPI6PFO+AIgnVJ8HPcaAFHB1LIDs25Kd9SDUP4g8P+ysjxuZMJLbky3uU78t2+hysfkdRrFeGfF+HiT2eZ8+Dk0ZPijZm/KxncWJJI+o9bTgsWmCf2LEkTYDEi8cmmW0h0a42BJ6rbEhtibcKdOrh6jds96tbbS3pbpru3+3RjU21tR1K5LDm/WB0HyH7q2OBcffA4hMVHcgdM8Q+OP4h+sp61+RGxr5xjhrYOcwO2awzRv3eM3yk6WuLZT6697VGPiOq+vXofL0P+H82roUJvKcHlqiajU4n6YwGOSaJJY2DRyKGVhsQwuDWeuVfYl4gsJsA51jvLD+oxs6j9V/wDCuq16WnNTimjnNWFKUrYQKUpQClKUApSlAKUpQClKUApSlAKUpQFf+0Ef9lY//AFaf/ltXHUnBuL6AD6X8r/49967vxfDczDzR2vnjdbfrKR/jX5vwuMbKtxY5FB8wwFiPobjv+29cbpSDns8S3hpbLZLYlmKsNbkgC2Xcmw1+o/yre4TaXFIsim12MmoIsgLNa9jrltqNL9xUHiMZ0N52N/wP02Nq2+DTjmThZcw5Dhbkn3nRdj1BhmOn+FcmFPe0WZ1MsiZ8PxnFYpXkGpLTPfUdJGQenUQRf835VbPGuIy4MoD1Tssdj3Retx6XGn1vVd8IHK2JfexSPfsFDgm2+r/wr14+4gROLWyw4bMBv1SFmJ03PSv7/nz4xc8U5flWXm/82NW0tPmRWuBpkXE4y3VGfZcMSNncNzXH95UzWPqD3rVw2DW2o8j/ANNP58q2saeXBgcOB7sXNk2B5mIGck+oUJa3nX2GQnYEXsRqAB3G38/WuxiJOPZWiObNuUrnnD4ZVIaOMkgkgpFmPnfUW1P83qK8TRTO0fOQqSWZQzq0hOg6gCcq2Ogv+FrVO5JSBZowrAC7OSfqEW97X/Zsa0eP4Zi8Q5gdsxyhUKJqDc3YFidBqbb2tc1rozald+O8hxdsioY7BAAnsfx1B8vrU1xIyK4WXLJIY482WwFggyXF97dwdT2raPBS0ZZnBtuoQn195rW8tu9aeMMsbqmZWPLj6he9rdIuPeNrj6C/nV+NXrFa+hbwKcaq2vTM+4fBu19FUD0BPla9/wCb1euG4LCSRKBzIJAq6+7qQOopZl3HvZRfzqjxXsudrWF+n9urX+XbcV0R+ORNFCmKhKrlTK7IWBFrAg6FSdPdY7nSuV0i59m1+Dz5bz1FO6zipX81fgt/kbcPDJBYSy8/DAdWePmHKFN8pQsS97WOn12rm56pXJa7Ex5EY6yKCsaiS63VzlAYaFQfrXQMHwoorS4TEMq6ki5lSynYgASr3uOrc1H8WWHGoHxMa20yYzDOGKsDYHOu4BHuuBa3c2qjhK3Vzb1WSdlZrf8ATo299nfIpYqh10uy7tbmtmXLvKvjIVSXlorBOoop1yZSM6KwJBjNyw8reRsNri8h5QsLWlhZVuANJkGpvYeXp8q2v6JeIh2JkjItHiM5KkEWZCpN0e4sc4vvY7gYOLlE/KoTGFbMCOi+mXPuQpW4B2BJOulr/WKc4tZ/Pf1vrmcaVPZm4tW8yWh4PApdMUyvMGsUWeSFF0B0yR5gbnctb1rNJgIhYx4KHID75Qz7X1Lh30se40+tbuLu+dTBFKim2TMokUe8qAEkWAZRow/baoZUgV9JJsI4OgbNlHpm1AG3xVUhiako2vySftmuTO7HA0ZxWqfCXplL0Zkw0cbD7uHCkAkkCGIjQ66L5H+bVo4/g+HderDLG9jZ8OTE197kKSjfUfI1JyHFXVuXFixlBDdJcDtZwwbNbW4Y0xuPw4LKZMpKxkqWDFHkJvFmX3tADY67a61tjiq21k7+WfPfzRz8Rg1TX1J+/FPNFAxcTwuEJDodEfUE6Xs3ra/pVh8I/wBswf8AR0os2QyYV2vo4HVG2b4WBNh5ZtrCtHxXBIUFobRhgbv0sx/uobMRfUmwqIw+KaNo5IywljIZTfQMu1+rUGxHqCa6U4OtR7pap9zWj+67jl7XV1Mi3QznF8OPMucTw8k6++0B6XVtNStjp3Ma+dQM2HuLakEG2217/v8A50qzNjVjx2Cx6gCDHIFkHYNJ0Sq1v73LPzDXqA4jh/Z55YLawyMo/UvePXuchH1vVPDyzairX7SXdnaS4S/uL7tzPPhzi3s2MwmJvYRuA/osn3cgJ9L39LV+mwa/JuIJKyoQO+vkCPl86/S3gXiBn4bg5Tu0Md/mFAP7Qa9FhG7NFGepO0pSrxgKUpQClKUApXyvtAKUpQClKUApSlAKUpQCvz3498PnB42VbERyM00BB3VzmkX5q5bTyZfOv0JUF4y8Jx8QwzRMcrjqiktco4Gjeo7EdxcVor0ushYyjLZZ+e1II73N73/xHcD/AC8qzYTFBdSPfyLdTop5iMRltcHptb108qxcT4fLhpWgmjMcibgjpZezo3xKd9NvnpWtJGGU9juCL3vXEcLOzNrlc6J4be/Py3BMw/5MdiLG2+mnl53qC+0XFnNiiguSIIwd7W5dwBbvcjbudK2uAcS1BIPWgN9ACy73t3ykfO3nWp43Zis5Gtljlt+oyltRbS0e3pauRQThibPTL0aJUltNefsePESKcdiFvYRsE0sLCJFjAsT5KNKYfAD9I+vkRbfbUa/uPftWbxMB7bO4ClJCsqEWOZZUV83+Fxe/pateOIDeK9yf0Z3IGuY+n871dxDe08yomrmy8cSKTLI21vywTfyKgWP1172qK47iFTLJBCelgA/Xax0IZ2OZr6DTS/41MYYsLFEijHmSobTzEaE/U/tGtRHifEBhlfEiSW65Y0XQAG93ZiWOmo0FvWwFRh77Vn85GTeRCyeKMUSQOWo8hEo/a1z5bmvZwQVUKSXJiRmaw6S1+gXGgBuLW02r4cFpcW3276CssaR8tVAyOqgMAbZ7XuwJ+pPfXU1fcoJdlW+bzPBVNqqkzwMMi2zuSO926dN9Nq6Lw7GYgYeG8XMgCKLrlkuhFlzRg5r2A+FvnXO2aJdrE3PujMfMEny33P8A0uvhvxnBHCkZk5ZUDMuIBMdwLdEqXCDyBGn0rn9IQlOCajfg/wBPfQ7/AOJow7Lcb93795J8IOFMycuPlzr7qCRoizXvlKaaG3dbWqieJsfJBixJFI0cpJM0UemQl8xiI92TQn3rg3B0BtXUYeJSuU+7cF7COaHJiIuvTMWOqqNDqRXMPGuGkTEtFKA0i9UkosBKZLEOFGo0UCx2Og21pdHSU67Uu7Rva/a2emt/C5U6SqPZ2lwz2uTLFBIbc2Jo0jkHvL1YeTzWaLXl+RYXF7+7WTGcMMivHGvLnYaYeZrKbC/3Uu0iX+FtjrfaqPw3iMuHN4mIXuh6o28+n4Sb7ixqbw3joBSs2HEkdyeWbFBpvG/vRsdToCD5Vaq4SrGW1Tz9+Pfz8nE1x6RpV4bGI5719/J8GWvGYOCIjNHMuVIxn6s4OW33hWxY6Ad76dqwYLhxYD2fFJOLG6S2ewIsTY2PpoKlEhnEaPG5aJ1U8jEEMVzi4HNW9rAgXNvnWjiY8PL/AN6wzQtYHOCWU2H6VN/qWrlQqNq178n/AEvPk7HoKDWxswd1z/ol/wBWaM2Ay2zwSYY6WkwzBgR5sg1A29fS9SPEYZFaFkCvmgASd2Id8jXYuoUG4DAC/m3ff7h+COCrYXFl16SFb7xbG3kbjW+uUbV98TzRKYScSVmKMJFVzaygXyq92S7m2lr99hU9Zt1IxWevf3b75+rXhvK2PqKSSv7q3CV7cHYq/H4kWORpnMkpvkXW1yNCq6sTt1Emw8t6gMDhsyhSxFxa1zfX4bd7kAXqR8SThYmyQlFfKrSyaOVJtfrvIw9WsNRUbhsSwjLLIltWBLDS3fRtNbdvOvQUVLqr33/NNDy9e22iVRObwPEovvYSdZY+9lky3se3Uzt9KlfHmHBxMU40GJw8b7jdD1D8HjrQ4awVOORCxRIDYX06He31tbX0+tbPiST/ALN4Q51PKZbnexQH/wDQVTknHEJfxP8Aqgpf3RvxLUX2F83lXVOpxY2IHz2J/hX6D+yxSOEYG/6IH8STX53wbsyTsFYnLlXLvnchEAHzY6d6/UHhrhfs2Dw0H6KKNCfMqoBP1NzXo8ImnLgVpO7JKlKVeMRSlKAUpSgFKUoBSlKAUpSgFKUoBSlKAUpXw0BD+KPCWHx8XLnXUXKSLo6G26t+8G4PcVxXxP4AxeCuWQzRA6TRLc2P6SMXKfPUabi9foOlaKtCNTUH5l4Riy8eVGBkjYyRajKVvZlv23I+ovUjFx1HCljlC3SRdcwVgLgj84abjYEd67B4h+zbB4s5zHyZhqJYeh72sCQNG+TA1SONfZFMSDZJrKRzIm5MlhfKGQ3RztqT3Ogrj18A09q114ar57krOzTs0Ufi2FkCpGrETQC0BFrT4cXKqg7yxgm63vYjvUZheI4htOaV+guOxvfvt+7arziOBTwQrFPhJ8RCmUL90eYmtgUaMtmCi1tiLd72rWxvh0FgVnMd22mTqudz15W/GtE8RaNqsM++2T9Lp+aMKkG/oKfhTPKrF5XYZiLZsvukqNqzw8OCE2Cjv3799tdb1vcP4G/KcjEKPvJhZIsznK5FwCxFtfLvv5zPDvs9mkGgxT3Fxcctb/rZV/k1k53bUNPBP7WNbozlm2V2ZlS5YhRt71vM63rHy2cdCM+ttB02ttdrDv21rpPC/shkuSUgiJFgxzSvbuCNPIfEbVbMN9m0GW0sksup+IRCx7DkhSAPnW6GGrS0jbz+yv7oyVCC1Zw4cHkNg3LiBsfMn0UafsB7n0rJBDh4GR548RJBm65ApUBSDqPduAbEEA3sbV+i+G+H8PhxaGFE9QOr6sdT9TUZxXwJh5WLoDDKd2T3G1uc8R6Gv3Nr+tbp4Grs5Sv4LL1zZuhGksnH9fc5PB4bOXncKxRmQXLrG+WVbjZkUgMT6gHy1JqBxEJd3LljJf7zODnvb4r9V7C2vlpVz4r9l8mGfnYcth5Bc8zD5mjPlnh95RfWwzDf51F4njjlV/pTC89AQFxuFOutxdsljYa3G1x7t7VxpKrRnZ5+dlP/AMz4NPwE8NGS7L+3LVFZbADPlG9gT5WJIH7b/upJwwEWNrH/AGhap2DgolmkbAzLi0ESNa4WQBmcZSNAxuDuF0tuda13jIYqwKEG1nBDD5qw03t5VtVe7snnllo15p5rkU50JRJ7hLgwwyTO18pQTpmXLlJCxyMCQWCj4kGhX51Kx88IWjkjxEbE6myP23eM5CNPiA3qB4LxkYdGjygMXJLlsodekAZiModbEBXFiCNdxW82LwzSaq+EmbaxMOb+9dbxvqb3sAa5FWnLaeWW7R5eWqXinwR6/BS6yjFa2XhL0faXBnqY4fMObHJhJDbqsUU7H34+nTzI71m4y8qph7XnBZiuIeSPLqvTGCovYkE7brWaGTEJmJ5WIjOmZrRSm2g6heNyALb61H+JpAI8KzvJh4i014CI0IIX3gUAuNW1FverXDtTitdd7e56L6lxyGMqXgkn63twl2l6lO8XxDJldiz5l0TRI+1276jS7b9qg8BwUzSxRBdZXSMafnEDfzFyfpVk4ziGeJAihYw6nL7rvc2zZeyg2OZtW17a1JeG4lwkUmOkXSMMuHT4pJ3GRFAG9gSdNrivT4abjFR+ft83nmq6bmrHnChPY+P4nZZJZIUJ0BGaygH5uNK0vHM3LwfCoPjXD5z59eVU09bOdPKt/wATcOMWG4fwaOxmkZZJ7a2LE3P4lmt5J8qxeNOVNxR2NzBhY4ony7tlzNyktu7s4jFrWudRlrn0H12IjPc3KS/lSVOL45ssyWxTsjJ9mfhYzYzDKy3SMDFSk9wLiBd7HM+aT6Cv0FVU+zvw6+Gw7STLbE4lubKNOjS0cQtpZEsv41a69XShsxzKwpSlbQKUpQClKUApSlAKUpQClKUApSlAKUpQClKUApSlAKUpQCvLxhtwD8xevVKAhPCsYEcwAAAxOJGg/wDVapuoXwt7k/8ArOJ/5rVNUApSlAKUpQCojifheGYlrGOQ/HGbE/rD3XH6wNS9KwnThUWzNXXiSm1occ4r9m59uflkxyLEjibDDIwLPIM0kOazbC+U6221tWDF8TnWM+3YdMbChP30XTIlvzx0lG875befeuoQf/UZv9Xh/wCZNW7juERy6sCHGzqcrj0zDt6G49K4+K6JjUs4PTRP9JLtR9V4GamcjwvDsNitcJOCx15M/Q/yU26hrbZtzrXzGcPkw8YDxmNdsrqrw73vYAqNbG4KmrTxz7Nle7csSG980eWOX5lD925B1v01CYRMfh2KpMZtG+6kusum33cvvablXtppXncRQrUMp6fxacJLLmkzZCW9c19iNhCoOkyw5v0LB4jm7mOU3A76MdK8eKOU3s4jjeedLq8uTloQe1jpmzWN1B90/Kt/H8RUB/asAV01aLPGxv3voB5++ain8T8NXMWGMNt15l7abdLaaH+Fa6anKSmoydu6zvfxTvwuWamKnUjapK/nrzMcXADdZMVdAT0wp1SMSLDKpANz1a207A7VO4yRMMExmMXlpECMHhRqxJFwcv5xNyb+rG2wiIfF8nu8M4cQzDWRkZ2+rkgX9Sx2r7wXwo8uJE2PLYvFAXGESzlbklea9xHGvSbAkDTcmrMusqLYnkvyrOcvCy+ld7bKm0m7rm8l+5h4JM0KYjjmO0kkBXCod7Polh5WsB6Ak71Y/sq8AS9OMxw6ixliiO+d75p5R+ccxyr8IN7X2tXD/BZkmTE44rJJGfuYU1hi9dQDJJ/fIFuwG5tteh6Pwcqd6tVJSdslpFLSK8t/ezGcr5IUpSuuaxSlKAUpSgFafFeKx4ePmSkhcyLorMS0jBEAVQSSWYD61uVC+LuFyYiBUiIDifDSXNtBFiI5Gax3sqk277UBry+NYwyAJKQ3NDgRuZEeIKxVowtwMrFr7e7a+YVsf1vw+ayszDpGdUYxhpFzohe1gzArp/eUbkV8wfhoLIZHkLyNzC5ACgmRUXRdbBVjUAXPetPDeB1QCMSsYM0UjxlVJaSFUCNn3AvFGxFt17XoSZMD45hkiikZJUzpHIw5btylkOVTIVFlFwdewBJ01rZh8XYdi1i+VXMecxtkLCXkkBrW0k6bm3ntrUfH4GtHyvaG5bxrFMuRfvI0zBVufdORijEDUdga8YrwaynEyIxleSOVFj6YQeawIMsiDrKWAVyLqL7k1BBIY3xnh42cEu2QSNIVRiqLE2WRmbaynQ99Dpoa1P663mVBBIyl8RH0rmYmEIQyjbKQx39K9xeCE9nMLyOc2FfCyMLXbm3MkmoPWWJby12rbwHhhYpeZnY2aVlWw05wQOCba6pceV6AxR+N8KxXI5ZW5fWF6AZgrRISfiYMthb4lva4rT4V9oEU0cchR1MkUMiwhGaQ895FS1tCDy2PoFJNhThn2eQYcxctjljEV8yRM7GFVRW5mXMtwi5gN7aWub/MF9nyRLHknkEkUcMUT2TpXDtKY7razXWZ0bzGosdaAl5/EcSYf2hxIqBghUxsJMzSCILktc3cgAjQ3uDbWtH+veHUnmLLEAZFZpIyFDxRtLIlxe5EaM1xcaWvfSt3FeHxLhxDLK7/AHkcpfTMWjmWYAC1guZQLdl09awcV8HQ4hcshcrnmcgG1+fDJC6k2vbLKxFra2qQYR46guFCSmUsqrEFBc50kdDo2UArFIdSLZTe1auN+0BBGrxxSG8kKqHQjOsmISCQoL3zKWtZrXNu2tbnC/BccLo+diyOHFkijU5Y5IgCsaAHSRiTuTbsLV8xvgiKSONBLMhjy5HUpmBWdJ1bqQqSHRe1rX0qCTLD4vjZ1j5colMhjaPKMyEKrkuQ2ULkdHuCdD56VhXx1BlYlZRbl5VKdbc6QRR2W91JcgWfKRfUCs2E8JIkhlaSV5WaRnYlRcyRpFayKAoVEUC1trkk61oYX7O4kKnnSEKIRlCwIDyJlmRjkiBLZlsTfUE7VINrE+OYIwuZZA9pCyWUMghKiQtdrG2ddFJLX0BrZwfiqKWZ4lDWTQyWGS+RZLHW6jIynMwAN7XvpWrxLwPDM5cswYmW5yxtpNkzhc6HKbxqQRqNazDwhF7QJmZmy3AQhLWZOWVZguZ47XORiRck9ltAJT+k4v0sf++v8a+f0pD+lj/31/jWEeHsMP8Aw0H/AAk/hXscEw42gi/4afwrLIZGn4WYGKVlIIbEYkgg3B++cbj5VM14hhVAFVQqjYAAAfICvdQQKUpQClKUBFcW8Rx4eSKJldnkDsAi3ssZUOx1F7Z10W5N9BUfD44Tq5kUseWTEJqFIyYa2eU2OigEG2/a163PEPhhcZlDyOqgMpChD71upSykpILdLqQRc+lsa+EIryZmd1fn3UlbWxIUSC4UE+7ob31PpaAaX9aIFm5hixAnlEUSRlBmcESyIV1y2sslySLWF7aX2MP44hcE8uYdLumaMguI3WN8uvwuyjqsNbg2ua9Q+DUEkMsk00skLIyMxjGkccsYUhEAtaZ2NrEm2thavON8DwyIiF5BkDhdVI65kmOYZbMM0YGXYgkEG9CciU4PxhMShZARlYoym11ZbXF1JB0INwTvWbG8PjmXLKiuvkwB/DyrS8PeH1wiSKjs4kkMhzCMAFlVSFWNFAXpva3c1K1DimrMghH8LKPyU00fpmDr8rShrD5WryPD82v9pFrb8lc343t+yp2lc+XROCk7ukjPrJLeQv8AVdG/KyyyjupYKn1WMLcW7G4qTwWAjhQJFGsaDZVUKPwFZ6Vco4elQjs0opLwMW29RSlK3E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63500" y="-676275"/>
            <a:ext cx="3314700" cy="1381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26" name="Picture 6" descr="http://academic.brooklyn.cuny.edu/biology/bio4fv/page/chloro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71600"/>
            <a:ext cx="48006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Overview of Photosynthesis</a:t>
            </a:r>
            <a:endParaRPr lang="en-US" dirty="0"/>
          </a:p>
        </p:txBody>
      </p:sp>
      <p:pic>
        <p:nvPicPr>
          <p:cNvPr id="116738" name="Picture 2" descr="http://kjemily.com/stellar/CERES/pics/descri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678613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Electron Carriers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525"/>
            <a:ext cx="3810000" cy="698500"/>
          </a:xfrm>
        </p:spPr>
        <p:txBody>
          <a:bodyPr/>
          <a:lstStyle/>
          <a:p>
            <a:pPr marL="44450">
              <a:spcBef>
                <a:spcPct val="0"/>
              </a:spcBef>
            </a:pPr>
            <a:r>
              <a:rPr lang="en-US" dirty="0" smtClean="0"/>
              <a:t>Electrons in the chlorophyll are so excited by the sun, they need special carriers to transport them in their high-energy state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8153400" cy="3992563"/>
          </a:xfrm>
        </p:spPr>
        <p:txBody>
          <a:bodyPr/>
          <a:lstStyle/>
          <a:p>
            <a:r>
              <a:rPr lang="en-US" dirty="0" smtClean="0"/>
              <a:t>Electron Transport</a:t>
            </a:r>
          </a:p>
        </p:txBody>
      </p:sp>
      <p:pic>
        <p:nvPicPr>
          <p:cNvPr id="82948" name="Picture 4" descr="http://www.biology.arizona.edu/biochemistry/problem_sets/photosynthesis_1/graphics/mem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56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3200" y="20574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Accepts and holds 2 high energy electrons along with a hydrogen ion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5867400" y="3048000"/>
            <a:ext cx="7620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Which of the following is true?</a:t>
            </a:r>
            <a:endParaRPr lang="en-US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74930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A </a:t>
            </a:r>
            <a:r>
              <a:rPr lang="en-US" dirty="0" err="1" smtClean="0"/>
              <a:t>thylokoid</a:t>
            </a:r>
            <a:r>
              <a:rPr lang="en-US" dirty="0" smtClean="0"/>
              <a:t> within the chloroplast represent a stack of </a:t>
            </a:r>
            <a:r>
              <a:rPr lang="en-US" dirty="0" err="1" smtClean="0"/>
              <a:t>grana</a:t>
            </a:r>
            <a:r>
              <a:rPr lang="en-US" dirty="0" smtClean="0"/>
              <a:t>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err="1" smtClean="0"/>
              <a:t>Granum</a:t>
            </a:r>
            <a:r>
              <a:rPr lang="en-US" dirty="0" smtClean="0"/>
              <a:t> within the chloroplast represent stacks of </a:t>
            </a:r>
            <a:r>
              <a:rPr lang="en-US" dirty="0" err="1" smtClean="0"/>
              <a:t>thylakoids</a:t>
            </a:r>
            <a:r>
              <a:rPr lang="en-US" dirty="0" smtClean="0"/>
              <a:t>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Chloroplast are green in color because they have green pigment inside of them called chlorophyll.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All of these are true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B and C are true</a:t>
            </a:r>
          </a:p>
        </p:txBody>
      </p:sp>
      <p:pic>
        <p:nvPicPr>
          <p:cNvPr id="16388" name="Picture 28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1498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9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2463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0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35179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1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5054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2" descr="correct.png"/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2500" y="56261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III. Photosynthesis Reactions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890587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A. Light Dependent Reaction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251325" cy="890587"/>
          </a:xfrm>
        </p:spPr>
        <p:txBody>
          <a:bodyPr/>
          <a:lstStyle/>
          <a:p>
            <a:pPr algn="ctr"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B. Calvin Cycle </a:t>
            </a:r>
          </a:p>
          <a:p>
            <a:pPr algn="ctr">
              <a:defRPr/>
            </a:pPr>
            <a:r>
              <a:rPr lang="en-US" sz="2400" dirty="0" smtClean="0"/>
              <a:t>(light independent Reaction)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95400"/>
            <a:ext cx="4022725" cy="378936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In Thylakoid Membrane</a:t>
            </a:r>
          </a:p>
          <a:p>
            <a:pPr>
              <a:defRPr/>
            </a:pPr>
            <a:r>
              <a:rPr lang="en-US" dirty="0" smtClean="0"/>
              <a:t>Needs Sun</a:t>
            </a:r>
          </a:p>
          <a:p>
            <a:pPr>
              <a:defRPr/>
            </a:pPr>
            <a:r>
              <a:rPr lang="en-US" dirty="0" smtClean="0"/>
              <a:t>Byproducts:</a:t>
            </a:r>
          </a:p>
          <a:p>
            <a:pPr lvl="1">
              <a:defRPr/>
            </a:pPr>
            <a:r>
              <a:rPr lang="en-US" dirty="0" smtClean="0"/>
              <a:t>ATP </a:t>
            </a:r>
          </a:p>
          <a:p>
            <a:pPr lvl="1">
              <a:defRPr/>
            </a:pPr>
            <a:r>
              <a:rPr lang="en-US" dirty="0" smtClean="0"/>
              <a:t>O</a:t>
            </a:r>
            <a:r>
              <a:rPr lang="en-US" dirty="0" smtClean="0">
                <a:latin typeface="Calibri"/>
              </a:rPr>
              <a:t>₂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NADPH</a:t>
            </a:r>
            <a:r>
              <a:rPr lang="en-US" dirty="0" smtClean="0">
                <a:latin typeface="Calibri"/>
              </a:rPr>
              <a:t>₂ to send to Calvin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1295400"/>
            <a:ext cx="4251325" cy="37893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Occurs in Stroma</a:t>
            </a:r>
          </a:p>
          <a:p>
            <a:pPr>
              <a:defRPr/>
            </a:pPr>
            <a:r>
              <a:rPr lang="en-US" dirty="0" smtClean="0"/>
              <a:t>Does not need sunlight</a:t>
            </a:r>
          </a:p>
          <a:p>
            <a:pPr>
              <a:defRPr/>
            </a:pPr>
            <a:r>
              <a:rPr lang="en-US" dirty="0" smtClean="0"/>
              <a:t>Carbon Fixation occurs (</a:t>
            </a:r>
            <a:r>
              <a:rPr lang="en-US" sz="2000" dirty="0" smtClean="0"/>
              <a:t>putting carbon into molecules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Byproducts: </a:t>
            </a:r>
          </a:p>
          <a:p>
            <a:pPr lvl="1">
              <a:defRPr/>
            </a:pPr>
            <a:r>
              <a:rPr lang="en-US" dirty="0" smtClean="0"/>
              <a:t>H</a:t>
            </a:r>
            <a:r>
              <a:rPr lang="en-US" dirty="0" smtClean="0">
                <a:latin typeface="Calibri"/>
              </a:rPr>
              <a:t>₂O</a:t>
            </a:r>
          </a:p>
          <a:p>
            <a:pPr lvl="1">
              <a:defRPr/>
            </a:pPr>
            <a:r>
              <a:rPr lang="en-US" dirty="0" smtClean="0">
                <a:latin typeface="Calibri"/>
              </a:rPr>
              <a:t>C₆H₁₂O₆ </a:t>
            </a:r>
          </a:p>
          <a:p>
            <a:pPr lvl="1">
              <a:defRPr/>
            </a:pPr>
            <a:r>
              <a:rPr lang="en-US" dirty="0" smtClean="0">
                <a:latin typeface="Calibri"/>
              </a:rPr>
              <a:t>RuBP to restart cycle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Light-Dependent Reactions</a:t>
            </a:r>
            <a:endParaRPr lang="en-US" dirty="0"/>
          </a:p>
        </p:txBody>
      </p:sp>
      <p:pic>
        <p:nvPicPr>
          <p:cNvPr id="114690" name="Picture 2" descr="http://student.ccbcmd.edu/~gkaiser/biotutorials/photosyn/images/u4fg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781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3048000" cy="1782763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Calvin Cycle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2900" b="1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Uses ATP and NADPH from light-dependent reactions to produce high-energy sugars</a:t>
            </a:r>
          </a:p>
        </p:txBody>
      </p:sp>
      <p:pic>
        <p:nvPicPr>
          <p:cNvPr id="39940" name="Picture 2" descr="https://www.msu.edu/~smithe44/campbell_10.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54006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19200" y="274638"/>
            <a:ext cx="771525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Which of the following is true of biochemical pathways?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7493000" cy="54102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sz="3000" dirty="0" smtClean="0"/>
              <a:t>C-4 and C-3 pathways are biochemical pathways that are waiting on the Calvin Cycle.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z="3000" dirty="0" smtClean="0"/>
              <a:t>The Calvin cycle needs the light dependent reaction to occur , they are both dependent on each other.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z="3000" dirty="0" smtClean="0"/>
              <a:t>The Calvin cycle is not part of photosynthesis and therefore not a part of a biochemical pathway.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z="3000" dirty="0" smtClean="0"/>
              <a:t>None of these are true.</a:t>
            </a:r>
          </a:p>
        </p:txBody>
      </p:sp>
      <p:pic>
        <p:nvPicPr>
          <p:cNvPr id="19460" name="Picture 23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4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3048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5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449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6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586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5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9350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V. Rate of 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447800"/>
            <a:ext cx="7407275" cy="2154238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Rate is affected by:</a:t>
            </a:r>
          </a:p>
          <a:p>
            <a:pPr>
              <a:defRPr/>
            </a:pPr>
            <a:r>
              <a:rPr lang="en-US" dirty="0" smtClean="0"/>
              <a:t>1.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2.   Temp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3. 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Carbon Dioxide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628" name="Picture 5" descr="su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057400"/>
            <a:ext cx="17335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http://tbn0.google.com/images?q=tbn:yOehlXFsL8Q22M:http://appserv.pace.edu/emplibrary/thermometer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886200"/>
            <a:ext cx="7969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Clouds Blowing The Win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800600"/>
            <a:ext cx="16764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20328196">
            <a:off x="4300882" y="1538276"/>
            <a:ext cx="4442548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/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 all of these increase,</a:t>
            </a:r>
          </a:p>
          <a:p>
            <a:pPr algn="ctr">
              <a:defRPr/>
            </a:pPr>
            <a:r>
              <a:rPr lang="en-US" sz="3200" b="1" dirty="0">
                <a:ln/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so does the rate of photosynthesis.  They are directly proportional.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35100" y="274638"/>
            <a:ext cx="7499350" cy="1782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If the amount of light intensity increases, the rate of photosynthesis will increase.</a:t>
            </a:r>
            <a:endParaRPr lang="en-US" dirty="0"/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2209800"/>
            <a:ext cx="6743700" cy="4038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True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False</a:t>
            </a:r>
          </a:p>
        </p:txBody>
      </p:sp>
      <p:pic>
        <p:nvPicPr>
          <p:cNvPr id="28676" name="Picture 13" descr="correct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0" y="2260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4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" y="2743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Converting light energy into glucose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Text Placeholder 4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114800" cy="2947988"/>
          </a:xfrm>
        </p:spPr>
        <p:txBody>
          <a:bodyPr/>
          <a:lstStyle/>
          <a:p>
            <a:pPr marL="63500" eaLnBrk="1" hangingPunct="1"/>
            <a:r>
              <a:rPr lang="en-US" sz="3600" dirty="0" smtClean="0"/>
              <a:t>Photo = light</a:t>
            </a:r>
          </a:p>
          <a:p>
            <a:pPr marL="63500" eaLnBrk="1" hangingPunct="1"/>
            <a:r>
              <a:rPr lang="en-US" sz="3600" dirty="0" smtClean="0"/>
              <a:t>Synthesis = to make</a:t>
            </a:r>
          </a:p>
          <a:p>
            <a:pPr marL="63500" eaLnBrk="1" hangingPunct="1"/>
            <a:endParaRPr lang="en-US" dirty="0" smtClean="0"/>
          </a:p>
          <a:p>
            <a:pPr marL="63500" eaLnBrk="1" hangingPunct="1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 rot="1661227">
            <a:off x="2343851" y="1778023"/>
            <a:ext cx="733411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Photosynthesis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2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7620000" cy="1119188"/>
          </a:xfrm>
        </p:spPr>
        <p:txBody>
          <a:bodyPr/>
          <a:lstStyle/>
          <a:p>
            <a:pPr marL="63500"/>
            <a:r>
              <a:rPr lang="en-US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57200"/>
            <a:ext cx="76200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Cellular Respiration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447800" y="3048000"/>
            <a:ext cx="6400800" cy="2133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0795">
            <a:solidFill>
              <a:schemeClr val="bg1"/>
            </a:solidFill>
            <a:miter lim="800000"/>
            <a:headEnd/>
            <a:tailEnd/>
          </a:ln>
        </p:spPr>
        <p:txBody>
          <a:bodyPr anchor="ctr" anchorCtr="1">
            <a:normAutofit/>
          </a:bodyPr>
          <a:lstStyle/>
          <a:p>
            <a:pPr marL="64008" algn="ctr" fontAlgn="auto"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4400" dirty="0">
                <a:solidFill>
                  <a:srgbClr val="FA1AEA"/>
                </a:solidFill>
                <a:latin typeface="+mn-lt"/>
              </a:rPr>
              <a:t>How animals make energy or ATP…..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bg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1594000" scaled="0"/>
            <a:tileRect/>
          </a:gra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Cellular Respiration and Photosynthesis Relationship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5100" y="2209800"/>
            <a:ext cx="7499350" cy="403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They are opposites in the energy world 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CR occurs in animals in the mitochondria</a:t>
            </a:r>
          </a:p>
          <a:p>
            <a:pPr>
              <a:defRPr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PS occurs in plants in the chloroplast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/>
              </a:rPr>
              <a:t>The Connection…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5697754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17488"/>
            <a:ext cx="5715000" cy="1839912"/>
          </a:xfrm>
          <a:solidFill>
            <a:schemeClr val="bg1"/>
          </a:solidFill>
        </p:spPr>
        <p:txBody>
          <a:bodyPr anchor="ctr" anchorCtr="1"/>
          <a:lstStyle/>
          <a:p>
            <a:pPr algn="ctr">
              <a:defRPr/>
            </a:pPr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Cellular Respiration</a:t>
            </a:r>
            <a:b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Equation</a:t>
            </a:r>
            <a:endParaRPr lang="en-US" sz="3600" b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1517281">
            <a:off x="-111125" y="3041650"/>
            <a:ext cx="9431338" cy="15255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anchor="ctr" anchorCtr="1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1502959">
            <a:off x="-303882" y="3403416"/>
            <a:ext cx="9706824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C₆H₁₂O₆ + 6O₂</a:t>
            </a:r>
            <a:r>
              <a:rPr lang="en-US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/>
              </a:rPr>
              <a:t></a:t>
            </a:r>
            <a:r>
              <a:rPr lang="en-US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6CO₂ + 6H₂O + ATP</a:t>
            </a:r>
          </a:p>
        </p:txBody>
      </p:sp>
      <p:pic>
        <p:nvPicPr>
          <p:cNvPr id="31749" name="Picture 2" descr="Mitochondria. Courtesy of Dr. Henry Jakubowski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30257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are cellular respiration and </a:t>
            </a:r>
            <a:r>
              <a:rPr lang="en-US" dirty="0" err="1" smtClean="0"/>
              <a:t>phtosynthesis</a:t>
            </a:r>
            <a:r>
              <a:rPr lang="en-US" dirty="0" smtClean="0"/>
              <a:t> similar?</a:t>
            </a:r>
            <a:endParaRPr lang="en-US" dirty="0"/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 both must take in carbon dioxide and release oxygen to produce energy.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They are both trying to produce energy within a cell while reciprocating their equations.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One process provides energy while the other uses energy.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They have no relationship at all.</a:t>
            </a:r>
          </a:p>
        </p:txBody>
      </p:sp>
      <p:pic>
        <p:nvPicPr>
          <p:cNvPr id="59396" name="Picture 23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1498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24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29591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25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4572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26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5638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3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There are 3 main cycles where ATP is produced:</a:t>
            </a:r>
          </a:p>
          <a:p>
            <a:pPr lvl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447800" y="2667000"/>
            <a:ext cx="45203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Glycolysis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2400" y="3886200"/>
            <a:ext cx="43524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chemeClr val="accent3"/>
                </a:solidFill>
              </a:rPr>
              <a:t>Kreb’s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Cycle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5105400"/>
            <a:ext cx="723721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Electron Transport Chain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Cellular respiration occurs in which part of the cell?</a:t>
            </a:r>
            <a:endParaRPr lang="en-US" dirty="0"/>
          </a:p>
        </p:txBody>
      </p:sp>
      <p:sp>
        <p:nvSpPr>
          <p:cNvPr id="63490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828800"/>
            <a:ext cx="6743700" cy="4419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 cytoplasm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 </a:t>
            </a:r>
            <a:r>
              <a:rPr lang="en-US" dirty="0" err="1" smtClean="0"/>
              <a:t>thylakioid</a:t>
            </a:r>
            <a:endParaRPr lang="en-US" dirty="0" smtClean="0"/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 mitochondria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Outside of the cell</a:t>
            </a:r>
          </a:p>
        </p:txBody>
      </p:sp>
      <p:pic>
        <p:nvPicPr>
          <p:cNvPr id="63491" name="Picture 23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1879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24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2362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25" descr="correct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2921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26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3581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solidFill>
                  <a:schemeClr val="accent2">
                    <a:lumMod val="50000"/>
                  </a:schemeClr>
                </a:solidFill>
              </a:rPr>
              <a:t>Anaerobic vs. Aerobic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Anaerobic – do not require Oxygen</a:t>
            </a:r>
          </a:p>
          <a:p>
            <a:pPr lvl="1"/>
            <a:r>
              <a:rPr lang="en-US" smtClean="0"/>
              <a:t>Glycolysis</a:t>
            </a:r>
          </a:p>
          <a:p>
            <a:pPr lvl="1"/>
            <a:r>
              <a:rPr lang="en-US" smtClean="0"/>
              <a:t>Fermentation (ATP not made)</a:t>
            </a:r>
          </a:p>
          <a:p>
            <a:r>
              <a:rPr lang="en-US" smtClean="0"/>
              <a:t>Aerobic – requires Oxygen to make ATP</a:t>
            </a:r>
          </a:p>
          <a:p>
            <a:pPr lvl="1"/>
            <a:r>
              <a:rPr lang="en-US" smtClean="0"/>
              <a:t>Kreb’s Cycle</a:t>
            </a:r>
          </a:p>
          <a:p>
            <a:pPr lvl="1"/>
            <a:r>
              <a:rPr lang="en-US" smtClean="0"/>
              <a:t>ETC (Electron Transport Chain)</a:t>
            </a:r>
          </a:p>
          <a:p>
            <a:pPr lvl="1">
              <a:buFont typeface="Verdana" pitchFamily="34" charset="0"/>
              <a:buNone/>
            </a:pPr>
            <a:endParaRPr lang="en-US" smtClean="0"/>
          </a:p>
          <a:p>
            <a:pPr lvl="1"/>
            <a:endParaRPr lang="en-US" smtClean="0"/>
          </a:p>
        </p:txBody>
      </p:sp>
      <p:sp>
        <p:nvSpPr>
          <p:cNvPr id="4" name="Rectangle 3"/>
          <p:cNvSpPr/>
          <p:nvPr/>
        </p:nvSpPr>
        <p:spPr>
          <a:xfrm>
            <a:off x="1295400" y="1828800"/>
            <a:ext cx="76200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Some cycles require oxygen some do not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935037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latin typeface="BoogieWoogieHmk" pitchFamily="2" charset="0"/>
              </a:rPr>
              <a:t>Glycolysis</a:t>
            </a:r>
            <a:endParaRPr lang="en-US" sz="4800" dirty="0">
              <a:latin typeface="BoogieWoogieHmk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7406640" cy="1350336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 C₆H₁₂O₆ (Glucose) is broken down into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pyruvic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acid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905331">
            <a:off x="5908295" y="527103"/>
            <a:ext cx="297258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Anaerobic</a:t>
            </a:r>
          </a:p>
        </p:txBody>
      </p:sp>
      <p:pic>
        <p:nvPicPr>
          <p:cNvPr id="34821" name="Picture 2" descr="http://staff.jccc.net/pdecell/bio122/glycoly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0"/>
            <a:ext cx="3676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810000"/>
            <a:ext cx="27432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ernard MT Condensed" pitchFamily="18" charset="0"/>
              </a:rPr>
              <a:t>Net Gain:</a:t>
            </a:r>
          </a:p>
          <a:p>
            <a:pPr>
              <a:defRPr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Bernard MT Condensed" pitchFamily="18" charset="0"/>
            </a:endParaRPr>
          </a:p>
          <a:p>
            <a:pPr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ernard MT Condensed" pitchFamily="18" charset="0"/>
              </a:rPr>
              <a:t>2 ATP’s</a:t>
            </a:r>
          </a:p>
          <a:p>
            <a:pPr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ernard MT Condensed" pitchFamily="18" charset="0"/>
              </a:rPr>
              <a:t>2 NADH’s</a:t>
            </a:r>
          </a:p>
          <a:p>
            <a:pPr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Bernard MT Condensed" pitchFamily="18" charset="0"/>
              </a:rPr>
              <a:t>2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Bernard MT Condensed" pitchFamily="18" charset="0"/>
              </a:rPr>
              <a:t>Pyruvate’s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Is glycolysis a very efficient ATP producer?</a:t>
            </a:r>
            <a:endParaRPr lang="en-US" dirty="0"/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981200"/>
            <a:ext cx="6743700" cy="42672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Yes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No</a:t>
            </a:r>
          </a:p>
        </p:txBody>
      </p:sp>
      <p:pic>
        <p:nvPicPr>
          <p:cNvPr id="69636" name="Picture 13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0" y="2032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14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" y="2514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…if he can do it, so can you!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648200"/>
            <a:ext cx="737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Watch and learn!!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95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http://www.youtube.com/watch?v=Y-8txUujHv0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Which of the following is true of aerobic and anaerobic respiration?</a:t>
            </a:r>
            <a:endParaRPr lang="en-US" dirty="0"/>
          </a:p>
        </p:txBody>
      </p:sp>
      <p:sp>
        <p:nvSpPr>
          <p:cNvPr id="71682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47800" y="16764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Anaerobic means that oxygen must be present for a cycle to occur.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err="1" smtClean="0"/>
              <a:t>Anaerobics</a:t>
            </a:r>
            <a:r>
              <a:rPr lang="en-US" dirty="0" smtClean="0"/>
              <a:t> is an exercise program for adults.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err="1" smtClean="0"/>
              <a:t>Glycolysis</a:t>
            </a:r>
            <a:r>
              <a:rPr lang="en-US" dirty="0" smtClean="0"/>
              <a:t> is anaerobic because it does not require oxygen to make ATP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None of these</a:t>
            </a:r>
          </a:p>
        </p:txBody>
      </p:sp>
      <p:pic>
        <p:nvPicPr>
          <p:cNvPr id="71683" name="Picture 27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1828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28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2743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29" descr="correct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3962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30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5410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400800" cy="752475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By-pass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2209800" cy="1066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After 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, 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52800" y="2286001"/>
            <a:ext cx="4267200" cy="609600"/>
          </a:xfrm>
          <a:prstGeom prst="rect">
            <a:avLst/>
          </a:prstGeom>
          <a:noFill/>
        </p:spPr>
        <p:txBody>
          <a:bodyPr wrap="none">
            <a:prstTxWarp prst="textTriangleInverted">
              <a:avLst>
                <a:gd name="adj" fmla="val 65909"/>
              </a:avLst>
            </a:prstTxWarp>
            <a:spAutoFit/>
            <a:scene3d>
              <a:camera prst="perspectiveRelaxed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fermentation</a:t>
            </a:r>
            <a:endParaRPr lang="en-US" sz="3600" b="1" cap="all" dirty="0">
              <a:ln/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0"/>
            <a:ext cx="64556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3"/>
                </a:solidFill>
              </a:rPr>
              <a:t>Anaerobic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4343400"/>
            <a:ext cx="556595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Where No ATP’s are Produced</a:t>
            </a: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2438400" y="990600"/>
            <a:ext cx="5257800" cy="120032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When oxygen is not present, </a:t>
            </a:r>
            <a:r>
              <a:rPr lang="en-US" sz="2400" dirty="0" err="1" smtClean="0">
                <a:solidFill>
                  <a:schemeClr val="bg1"/>
                </a:solidFill>
                <a:latin typeface="Comic Sans MS" pitchFamily="66" charset="0"/>
              </a:rPr>
              <a:t>glycolysis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is followed by a different pathway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Alcoholic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Lactic Acid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780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marL="392113" indent="-273050"/>
            <a:r>
              <a:rPr lang="en-US" sz="3200" dirty="0" smtClean="0"/>
              <a:t>Used for:</a:t>
            </a:r>
          </a:p>
          <a:p>
            <a:pPr lvl="1"/>
            <a:r>
              <a:rPr lang="en-US" sz="2800" dirty="0" smtClean="0"/>
              <a:t>Yeast in bread</a:t>
            </a:r>
          </a:p>
          <a:p>
            <a:pPr lvl="1"/>
            <a:r>
              <a:rPr lang="en-US" sz="2800" dirty="0" smtClean="0"/>
              <a:t>Wine</a:t>
            </a:r>
          </a:p>
          <a:p>
            <a:pPr lvl="1"/>
            <a:r>
              <a:rPr lang="en-US" sz="2800" dirty="0" smtClean="0"/>
              <a:t>Sauerkraut</a:t>
            </a:r>
          </a:p>
          <a:p>
            <a:pPr marL="392113" indent="-273050"/>
            <a:r>
              <a:rPr lang="en-US" sz="3200" dirty="0" smtClean="0"/>
              <a:t>Products:</a:t>
            </a:r>
          </a:p>
          <a:p>
            <a:pPr lvl="1"/>
            <a:r>
              <a:rPr lang="en-US" sz="2800" dirty="0" smtClean="0"/>
              <a:t>CO</a:t>
            </a:r>
            <a:r>
              <a:rPr lang="en-US" sz="2800" dirty="0" smtClean="0">
                <a:latin typeface="Calibri" pitchFamily="34" charset="0"/>
              </a:rPr>
              <a:t>₂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NAD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Alcohol</a:t>
            </a:r>
            <a:endParaRPr lang="en-US" sz="2800" dirty="0" smtClean="0"/>
          </a:p>
          <a:p>
            <a:pPr lvl="1">
              <a:buFont typeface="Verdana" pitchFamily="34" charset="0"/>
              <a:buNone/>
            </a:pPr>
            <a:endParaRPr lang="en-US" sz="2800" dirty="0" smtClean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gradFill flip="none" rotWithShape="1"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>
              <a:defRPr/>
            </a:pPr>
            <a:r>
              <a:rPr lang="en-US" sz="3200" dirty="0" smtClean="0"/>
              <a:t>Used by:</a:t>
            </a:r>
          </a:p>
          <a:p>
            <a:pPr lvl="1">
              <a:defRPr/>
            </a:pPr>
            <a:r>
              <a:rPr lang="en-US" sz="2800" dirty="0" smtClean="0"/>
              <a:t>Muscles when over exercised</a:t>
            </a:r>
          </a:p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Products</a:t>
            </a:r>
          </a:p>
          <a:p>
            <a:pPr lvl="1">
              <a:defRPr/>
            </a:pPr>
            <a:r>
              <a:rPr lang="en-US" sz="2800" dirty="0" smtClean="0"/>
              <a:t>NAD</a:t>
            </a:r>
          </a:p>
          <a:p>
            <a:pPr lvl="1">
              <a:defRPr/>
            </a:pPr>
            <a:r>
              <a:rPr lang="en-US" sz="2800" dirty="0" smtClean="0"/>
              <a:t>Lactic Acid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990600" y="5257800"/>
            <a:ext cx="73404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2 types Fermentation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7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75780" grpId="0" build="p" animBg="1"/>
      <p:bldP spid="6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true of fermentation?</a:t>
            </a:r>
            <a:endParaRPr lang="en-US" dirty="0"/>
          </a:p>
        </p:txBody>
      </p:sp>
      <p:sp>
        <p:nvSpPr>
          <p:cNvPr id="77826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It does not play a role in making ATP.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It is a stage where some cells go to but is not a main portion of cellular respiration.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It is a bypass stage, but is still important to us in different ways.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All of these</a:t>
            </a:r>
          </a:p>
        </p:txBody>
      </p:sp>
      <p:pic>
        <p:nvPicPr>
          <p:cNvPr id="77827" name="Picture 27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1498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8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" y="2590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29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4013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30" descr="correct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5054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79874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en-US" dirty="0" smtClean="0"/>
              <a:t>Bakers use the yeast made in alcoholic fermentation to make bread</a:t>
            </a:r>
          </a:p>
        </p:txBody>
      </p:sp>
      <p:sp>
        <p:nvSpPr>
          <p:cNvPr id="79875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en-US" dirty="0" smtClean="0"/>
              <a:t>Lactic acid made in the muscles start breaking down the muscles</a:t>
            </a:r>
          </a:p>
        </p:txBody>
      </p:sp>
      <p:pic>
        <p:nvPicPr>
          <p:cNvPr id="79876" name="Picture 2" descr="http://www.buzzle.com/img/articleImages/291246-43030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33800"/>
            <a:ext cx="3571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http://www.public-domain-photos.com/free-stock-photos-4/drinks/bread-and-be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733800"/>
            <a:ext cx="31702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uild="p"/>
      <p:bldP spid="798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Before </a:t>
            </a:r>
            <a:r>
              <a:rPr lang="en-US" dirty="0" err="1" smtClean="0"/>
              <a:t>Kreb’s</a:t>
            </a:r>
            <a:r>
              <a:rPr lang="en-US" dirty="0" smtClean="0"/>
              <a:t> Cycle but after </a:t>
            </a:r>
            <a:r>
              <a:rPr lang="en-US" dirty="0" err="1" smtClean="0"/>
              <a:t>Glycolysis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447800"/>
            <a:ext cx="4737100" cy="2667000"/>
          </a:xfrm>
        </p:spPr>
        <p:txBody>
          <a:bodyPr/>
          <a:lstStyle/>
          <a:p>
            <a:r>
              <a:rPr lang="en-US" smtClean="0"/>
              <a:t>Before it can begin it must convert pyruvate into a more usable form.</a:t>
            </a:r>
          </a:p>
          <a:p>
            <a:r>
              <a:rPr lang="en-US" smtClean="0"/>
              <a:t>This Nets 2 NADH’s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572000"/>
            <a:ext cx="7715250" cy="1066800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2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Pyruvic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Acids 		   2 Acetyl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CoA’s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5105400"/>
            <a:ext cx="1447800" cy="1588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Which of the following is not true?</a:t>
            </a:r>
            <a:endParaRPr lang="en-US" dirty="0"/>
          </a:p>
        </p:txBody>
      </p:sp>
      <p:sp>
        <p:nvSpPr>
          <p:cNvPr id="83970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Alcoholic fermentation can be used to make wine.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Yeast is used to make bread rise.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Lactic acid builds muscles by producing oxygen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Lactic acid is produced in muscles when over worked.</a:t>
            </a:r>
          </a:p>
        </p:txBody>
      </p:sp>
      <p:pic>
        <p:nvPicPr>
          <p:cNvPr id="83971" name="Picture 47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1600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8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2590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49" descr="correct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90600" y="3200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4" name="Picture 50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4191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124200" cy="4664075"/>
          </a:xfrm>
        </p:spPr>
        <p:txBody>
          <a:bodyPr/>
          <a:lstStyle/>
          <a:p>
            <a:r>
              <a:rPr lang="en-US" smtClean="0"/>
              <a:t>AKA citric cycle</a:t>
            </a:r>
          </a:p>
          <a:p>
            <a:r>
              <a:rPr lang="en-US" smtClean="0"/>
              <a:t>Occurs in mitochondria</a:t>
            </a:r>
          </a:p>
          <a:p>
            <a:r>
              <a:rPr lang="en-US" smtClean="0"/>
              <a:t>Starts with 1 Acetyl CoA</a:t>
            </a:r>
          </a:p>
        </p:txBody>
      </p:sp>
      <p:sp>
        <p:nvSpPr>
          <p:cNvPr id="5" name="Rectangle 4"/>
          <p:cNvSpPr/>
          <p:nvPr/>
        </p:nvSpPr>
        <p:spPr>
          <a:xfrm rot="905331">
            <a:off x="5908295" y="527103"/>
            <a:ext cx="297258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Aerobic</a:t>
            </a:r>
          </a:p>
        </p:txBody>
      </p:sp>
      <p:pic>
        <p:nvPicPr>
          <p:cNvPr id="36869" name="Picture 2" descr="http://www.sp.uconn.edu/~bi107vc/images/mol/krebs_cyc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95400"/>
            <a:ext cx="42195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8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Why must glycolysis occur before Krebs cycle?</a:t>
            </a:r>
            <a:endParaRPr lang="en-US" dirty="0"/>
          </a:p>
        </p:txBody>
      </p:sp>
      <p:sp>
        <p:nvSpPr>
          <p:cNvPr id="88066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Because these cycles are contingent on one another, meaning that one must occur producing something that the next needs.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These are biochemical cycles.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err="1" smtClean="0"/>
              <a:t>Glycolysis</a:t>
            </a:r>
            <a:r>
              <a:rPr lang="en-US" dirty="0" smtClean="0"/>
              <a:t> produces </a:t>
            </a:r>
            <a:r>
              <a:rPr lang="en-US" dirty="0" err="1" smtClean="0"/>
              <a:t>pyruvates</a:t>
            </a:r>
            <a:r>
              <a:rPr lang="en-US" dirty="0" smtClean="0"/>
              <a:t>, which inadvertently are used to start Krebs cycle.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All of these</a:t>
            </a:r>
          </a:p>
        </p:txBody>
      </p:sp>
      <p:pic>
        <p:nvPicPr>
          <p:cNvPr id="88067" name="Picture 75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1498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76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35814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77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0600" y="4114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78" descr="correct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56388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Kreb’s</a:t>
            </a:r>
            <a:r>
              <a:rPr lang="en-US" dirty="0" smtClean="0"/>
              <a:t>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2286000"/>
            <a:ext cx="4050792" cy="35814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600" dirty="0" smtClean="0"/>
              <a:t>2 ATP</a:t>
            </a:r>
          </a:p>
          <a:p>
            <a:pPr>
              <a:defRPr/>
            </a:pPr>
            <a:r>
              <a:rPr lang="en-US" sz="3600" dirty="0" smtClean="0"/>
              <a:t>6 NADH</a:t>
            </a:r>
          </a:p>
          <a:p>
            <a:pPr>
              <a:defRPr/>
            </a:pPr>
            <a:r>
              <a:rPr lang="en-US" sz="3600" dirty="0" smtClean="0"/>
              <a:t>2 FADH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₂</a:t>
            </a:r>
            <a:endParaRPr lang="en-US" sz="3600" dirty="0" smtClean="0"/>
          </a:p>
          <a:p>
            <a:pPr>
              <a:defRPr/>
            </a:pPr>
            <a:r>
              <a:rPr lang="en-US" sz="3600" dirty="0" smtClean="0"/>
              <a:t>4 CO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₂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52600" y="1981200"/>
            <a:ext cx="6579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Net Gain after 2 cycles: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35100" y="274638"/>
            <a:ext cx="7499350" cy="19351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Let’s see what you remember…which of these is the correct photosynthesis formula?</a:t>
            </a: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2514600"/>
            <a:ext cx="6743700" cy="37338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6CO</a:t>
            </a:r>
            <a:r>
              <a:rPr lang="en-US" dirty="0" smtClean="0">
                <a:latin typeface="Calibri" pitchFamily="34" charset="0"/>
              </a:rPr>
              <a:t>₂ +6H₂O = O₂ + C₁H₂₆O₆</a:t>
            </a:r>
            <a:endParaRPr lang="en-US" dirty="0" smtClean="0"/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>
                <a:latin typeface="Calibri" pitchFamily="34" charset="0"/>
              </a:rPr>
              <a:t>C₆H₁₂O₆</a:t>
            </a:r>
            <a:r>
              <a:rPr lang="en-US" dirty="0" smtClean="0"/>
              <a:t> + Light Energy + 6CO</a:t>
            </a:r>
            <a:r>
              <a:rPr lang="en-US" dirty="0" smtClean="0">
                <a:latin typeface="Calibri" pitchFamily="34" charset="0"/>
              </a:rPr>
              <a:t>₂ </a:t>
            </a:r>
            <a:r>
              <a:rPr lang="en-US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Calibri" pitchFamily="34" charset="0"/>
              </a:rPr>
              <a:t>6H₂O </a:t>
            </a:r>
            <a:endParaRPr lang="en-US" dirty="0" smtClean="0"/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z="2800" dirty="0" smtClean="0"/>
              <a:t>6CO</a:t>
            </a:r>
            <a:r>
              <a:rPr lang="en-US" sz="2800" dirty="0" smtClean="0">
                <a:latin typeface="Calibri" pitchFamily="34" charset="0"/>
              </a:rPr>
              <a:t>₂ +6H₂O + Light Energy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Calibri" pitchFamily="34" charset="0"/>
              </a:rPr>
              <a:t>C₆H₁₂O₆</a:t>
            </a:r>
            <a:r>
              <a:rPr lang="en-US" sz="2800" dirty="0" smtClean="0"/>
              <a:t> + 6O</a:t>
            </a:r>
            <a:r>
              <a:rPr lang="en-US" sz="2800" dirty="0" smtClean="0">
                <a:latin typeface="Calibri" pitchFamily="34" charset="0"/>
              </a:rPr>
              <a:t>₂</a:t>
            </a:r>
            <a:endParaRPr lang="en-US" sz="2800" dirty="0" smtClean="0"/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z="2800" dirty="0" smtClean="0"/>
              <a:t>6O</a:t>
            </a:r>
            <a:r>
              <a:rPr lang="en-US" sz="2800" dirty="0" smtClean="0">
                <a:latin typeface="Calibri" pitchFamily="34" charset="0"/>
              </a:rPr>
              <a:t>₂ +6H₂O + Light Energy </a:t>
            </a:r>
            <a:r>
              <a:rPr lang="en-US" sz="28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800" dirty="0" smtClean="0">
                <a:latin typeface="Calibri" pitchFamily="34" charset="0"/>
              </a:rPr>
              <a:t>C₆H₁₂O₆</a:t>
            </a:r>
            <a:r>
              <a:rPr lang="en-US" sz="2800" dirty="0" smtClean="0"/>
              <a:t> + 6CO</a:t>
            </a:r>
            <a:r>
              <a:rPr lang="en-US" sz="2800" dirty="0" smtClean="0">
                <a:latin typeface="Calibri" pitchFamily="34" charset="0"/>
              </a:rPr>
              <a:t>₂</a:t>
            </a:r>
            <a:endParaRPr lang="en-US" sz="2800" dirty="0" smtClean="0"/>
          </a:p>
        </p:txBody>
      </p:sp>
      <p:pic>
        <p:nvPicPr>
          <p:cNvPr id="10244" name="Picture 23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5200" y="25654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4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5200" y="30480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5" descr="correct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65200" y="41021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26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5200" y="50292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Is the Krebs cycle a very efficient ATP producer?</a:t>
            </a:r>
            <a:endParaRPr lang="en-US" dirty="0"/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981200"/>
            <a:ext cx="6743700" cy="42672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Yes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No</a:t>
            </a:r>
          </a:p>
        </p:txBody>
      </p:sp>
      <p:pic>
        <p:nvPicPr>
          <p:cNvPr id="94212" name="Picture 35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2500" y="2032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36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" y="2514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935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Electron Transport Chain (ETC)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447800"/>
            <a:ext cx="7407275" cy="144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AKA Oxidative </a:t>
            </a:r>
            <a:r>
              <a:rPr lang="en-US" dirty="0" err="1" smtClean="0"/>
              <a:t>Phosphorylation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Looks like Fluid Mosaic Model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757809">
            <a:off x="5386427" y="3008567"/>
            <a:ext cx="3372881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spc="300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 runs off of NADH and FADH</a:t>
            </a:r>
            <a:r>
              <a:rPr lang="en-US" sz="2800" b="1" spc="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₂ </a:t>
            </a:r>
            <a:r>
              <a:rPr lang="en-US" sz="2800" spc="300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made in previous cycles.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124200"/>
            <a:ext cx="41910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NADH: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2 Glycolysis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2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Pyruvate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Conversion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6 Krebs cycle</a:t>
            </a:r>
          </a:p>
          <a:p>
            <a:pPr>
              <a:defRPr/>
            </a:pPr>
            <a:endParaRPr lang="en-US" sz="2400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FADH</a:t>
            </a:r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₂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: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2 Krebs cycle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55819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Where did they come from?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many ATP did glycolysis Net?</a:t>
            </a:r>
            <a:endParaRPr lang="en-US" dirty="0"/>
          </a:p>
        </p:txBody>
      </p:sp>
      <p:sp>
        <p:nvSpPr>
          <p:cNvPr id="98306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1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2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3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4</a:t>
            </a:r>
          </a:p>
        </p:txBody>
      </p:sp>
      <p:pic>
        <p:nvPicPr>
          <p:cNvPr id="98307" name="Picture 55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1498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56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52500" y="1981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7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2540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58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31115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many ATP did the </a:t>
            </a:r>
            <a:r>
              <a:rPr lang="en-US" dirty="0" err="1" smtClean="0"/>
              <a:t>Kreb’s</a:t>
            </a:r>
            <a:r>
              <a:rPr lang="en-US" dirty="0" smtClean="0"/>
              <a:t> cycle net?</a:t>
            </a:r>
            <a:endParaRPr lang="en-US" dirty="0"/>
          </a:p>
        </p:txBody>
      </p:sp>
      <p:sp>
        <p:nvSpPr>
          <p:cNvPr id="100354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435100" y="1447800"/>
            <a:ext cx="6743700" cy="4800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1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2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3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smtClean="0"/>
              <a:t>4</a:t>
            </a:r>
          </a:p>
        </p:txBody>
      </p:sp>
      <p:pic>
        <p:nvPicPr>
          <p:cNvPr id="100355" name="Picture 59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1498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60" descr="correct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0" y="1981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61" descr="wrong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2540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62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2500" y="31115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011237"/>
          </a:xfrm>
          <a:solidFill>
            <a:schemeClr val="bg2">
              <a:lumMod val="90000"/>
              <a:alpha val="68000"/>
            </a:schemeClr>
          </a:solidFill>
        </p:spPr>
        <p:txBody>
          <a:bodyPr/>
          <a:lstStyle/>
          <a:p>
            <a:pPr algn="r">
              <a:defRPr/>
            </a:pP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ETC Summary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721936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latin typeface="Bradley Hand ITC" pitchFamily="66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NADH and FADH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adley Hand ITC" pitchFamily="66" charset="0"/>
              </a:rPr>
              <a:t>₂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move across ETC allowing H to move down membrane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They release 2 electrons each time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</a:rPr>
              <a:t>Electrons pass down chain becoming excited producing ATPs</a:t>
            </a:r>
          </a:p>
          <a:p>
            <a:pPr>
              <a:buFont typeface="Arial" pitchFamily="34" charset="0"/>
              <a:buChar char="•"/>
              <a:defRPr/>
            </a:pPr>
            <a:endParaRPr lang="en-US" b="1" dirty="0" smtClean="0">
              <a:latin typeface="Bradley Hand ITC" pitchFamily="66" charset="0"/>
            </a:endParaRPr>
          </a:p>
          <a:p>
            <a:pPr>
              <a:defRPr/>
            </a:pPr>
            <a:endParaRPr lang="en-US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3810000" cy="1162050"/>
          </a:xfrm>
        </p:spPr>
        <p:txBody>
          <a:bodyPr/>
          <a:lstStyle/>
          <a:p>
            <a:pPr>
              <a:defRPr/>
            </a:pPr>
            <a:r>
              <a:rPr lang="en-US" sz="8800" dirty="0" smtClean="0"/>
              <a:t>ETC</a:t>
            </a:r>
            <a:endParaRPr lang="en-US" sz="8800" dirty="0"/>
          </a:p>
        </p:txBody>
      </p:sp>
      <p:pic>
        <p:nvPicPr>
          <p:cNvPr id="6146" name="Picture 2" descr="http://www.biologycorner.com/resources/electron_transport_ch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321040" cy="5120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66800" y="2057400"/>
          <a:ext cx="7880349" cy="391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133600"/>
                <a:gridCol w="3536949"/>
              </a:tblGrid>
              <a:tr h="76200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Glycolysis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Kreb’s</a:t>
                      </a:r>
                      <a:r>
                        <a:rPr lang="en-US" sz="2400" dirty="0" smtClean="0"/>
                        <a:t> Cycle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Totals</a:t>
                      </a:r>
                      <a:endParaRPr lang="en-US" sz="2400" dirty="0"/>
                    </a:p>
                  </a:txBody>
                  <a:tcPr/>
                </a:tc>
              </a:tr>
              <a:tr h="102008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NADH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 NADH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NADH X 2 = 4 ATP</a:t>
                      </a:r>
                    </a:p>
                    <a:p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NADH X 3 = 24 ATP</a:t>
                      </a:r>
                      <a:endParaRPr lang="en-US" sz="2400" dirty="0"/>
                    </a:p>
                  </a:txBody>
                  <a:tcPr/>
                </a:tc>
              </a:tr>
              <a:tr h="7599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Times New Roman"/>
                        </a:rPr>
                        <a:t>0 FADH</a:t>
                      </a:r>
                      <a:r>
                        <a:rPr lang="en-US" sz="2400" baseline="-25000" dirty="0">
                          <a:latin typeface="+mj-lt"/>
                          <a:ea typeface="Times New Roman"/>
                        </a:rPr>
                        <a:t>2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Times New Roman"/>
                        </a:rPr>
                        <a:t>2 FADH</a:t>
                      </a:r>
                      <a:r>
                        <a:rPr lang="en-US" sz="2400" baseline="-25000" dirty="0">
                          <a:latin typeface="+mj-lt"/>
                          <a:ea typeface="Times New Roman"/>
                        </a:rPr>
                        <a:t>s</a:t>
                      </a:r>
                      <a:endParaRPr lang="en-US" sz="24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Times New Roman"/>
                        </a:rPr>
                        <a:t>2 FADH</a:t>
                      </a:r>
                      <a:r>
                        <a:rPr lang="en-US" sz="2400" baseline="-25000" dirty="0">
                          <a:latin typeface="+mj-lt"/>
                          <a:ea typeface="Times New Roman"/>
                        </a:rPr>
                        <a:t>2</a:t>
                      </a:r>
                      <a:r>
                        <a:rPr lang="en-US" sz="2400" dirty="0">
                          <a:latin typeface="+mj-lt"/>
                          <a:ea typeface="Times New Roman"/>
                        </a:rPr>
                        <a:t> X 2 = 4 ATP</a:t>
                      </a:r>
                    </a:p>
                  </a:txBody>
                  <a:tcPr marL="68580" marR="68580" marT="0" marB="0"/>
                </a:tc>
              </a:tr>
              <a:tr h="6878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Times New Roman"/>
                        </a:rPr>
                        <a:t>2 ATP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+mj-lt"/>
                          <a:ea typeface="Times New Roman"/>
                        </a:rPr>
                        <a:t>2 ATP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Times New Roman"/>
                        </a:rPr>
                        <a:t>2 ATP + 2 ATP = 4 ATP</a:t>
                      </a: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= 36 ATP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057400" y="533400"/>
            <a:ext cx="617220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Energy Yield for 1 average cell in your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35100" y="609600"/>
            <a:ext cx="7499350" cy="1447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many ATP did the ETC make on its own, not including the ones from other cycles?</a:t>
            </a:r>
            <a:endParaRPr lang="en-US" dirty="0"/>
          </a:p>
        </p:txBody>
      </p:sp>
      <p:sp>
        <p:nvSpPr>
          <p:cNvPr id="108547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905000" y="2209800"/>
            <a:ext cx="4191000" cy="4038600"/>
          </a:xfrm>
        </p:spPr>
        <p:txBody>
          <a:bodyPr/>
          <a:lstStyle/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0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20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32</a:t>
            </a:r>
          </a:p>
          <a:p>
            <a:pPr marL="596900" indent="-514350">
              <a:buFont typeface="Wingdings 2" pitchFamily="18" charset="2"/>
              <a:buAutoNum type="alphaUcPeriod"/>
            </a:pPr>
            <a:r>
              <a:rPr lang="en-US" dirty="0" smtClean="0"/>
              <a:t>36</a:t>
            </a:r>
          </a:p>
        </p:txBody>
      </p:sp>
      <p:pic>
        <p:nvPicPr>
          <p:cNvPr id="108548" name="Picture 55" descr="wrong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2400" y="22606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56" descr="wrong.png"/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2400" y="27432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57" descr="correct.png"/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2400" y="33020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Picture 58" descr="wrong.png"/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2400" y="3873500"/>
            <a:ext cx="482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.flickr.com/44/163274570_6ed3e005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762000"/>
            <a:ext cx="5390108" cy="530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rot="16200000">
            <a:off x="-1418701" y="2886403"/>
            <a:ext cx="61991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FF0000"/>
                </a:solidFill>
                <a:latin typeface="Comic Sans MS" pitchFamily="66" charset="0"/>
              </a:rPr>
              <a:t>SHOW DOWN!!!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MS900074799[1].wav">
            <a:hlinkClick r:id="" action="ppaction://media"/>
          </p:cNvPr>
          <p:cNvPicPr>
            <a:picLocks noRot="1" noChangeAspect="1"/>
          </p:cNvPicPr>
          <p:nvPr>
            <a:wavAudioFile r:embed="rId1" name="MS900074799[1].wav"/>
          </p:nvPr>
        </p:nvPicPr>
        <p:blipFill>
          <a:blip r:embed="rId5" cstate="print"/>
          <a:stretch>
            <a:fillRect/>
          </a:stretch>
        </p:blipFill>
        <p:spPr>
          <a:xfrm>
            <a:off x="8229600" y="5257800"/>
            <a:ext cx="304800" cy="304800"/>
          </a:xfrm>
          <a:prstGeom prst="rect">
            <a:avLst/>
          </a:prstGeom>
        </p:spPr>
      </p:pic>
      <p:pic>
        <p:nvPicPr>
          <p:cNvPr id="13" name="MS910220154[1]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229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78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88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RULES!!!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143000"/>
            <a:ext cx="7499350" cy="4800600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Create a diagram summarizing photosynthesis and cellular respiration</a:t>
            </a:r>
          </a:p>
          <a:p>
            <a:r>
              <a:rPr lang="en-US" sz="2400" dirty="0" smtClean="0">
                <a:latin typeface="Comic Sans MS" pitchFamily="66" charset="0"/>
              </a:rPr>
              <a:t>NO BOOKS OR NOTES!!!</a:t>
            </a:r>
          </a:p>
          <a:p>
            <a:r>
              <a:rPr lang="en-US" sz="2400" dirty="0" smtClean="0">
                <a:latin typeface="Comic Sans MS" pitchFamily="66" charset="0"/>
              </a:rPr>
              <a:t>You must include, but are not limited to the following:</a:t>
            </a:r>
          </a:p>
          <a:p>
            <a:endParaRPr lang="en-US" sz="2400" dirty="0" smtClean="0">
              <a:latin typeface="Comic Sans MS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33528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Photosynthesis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Cellular Respiration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Equation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Light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</a:t>
                      </a:r>
                      <a:r>
                        <a:rPr lang="en-US" dirty="0" err="1" smtClean="0"/>
                        <a:t>Glycolysis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Calvin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 of the </a:t>
                      </a:r>
                      <a:r>
                        <a:rPr lang="en-US" dirty="0" err="1" smtClean="0"/>
                        <a:t>Kreb</a:t>
                      </a:r>
                      <a:r>
                        <a:rPr lang="en-US" baseline="0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of Light Reaction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of </a:t>
                      </a:r>
                      <a:r>
                        <a:rPr lang="en-US" dirty="0" err="1" smtClean="0"/>
                        <a:t>Glycolysis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of Calvin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Products of </a:t>
                      </a:r>
                      <a:r>
                        <a:rPr lang="en-US" dirty="0" err="1" smtClean="0"/>
                        <a:t>Kreb</a:t>
                      </a:r>
                      <a:r>
                        <a:rPr lang="en-US" dirty="0" smtClean="0"/>
                        <a:t> Cycle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r>
                        <a:rPr lang="en-US" baseline="0" dirty="0" smtClean="0"/>
                        <a:t> of Fermentation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Types</a:t>
                      </a:r>
                      <a:r>
                        <a:rPr lang="en-US" baseline="0" dirty="0" smtClean="0"/>
                        <a:t> of Fermentation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382000" cy="1382712"/>
          </a:xfrm>
          <a:solidFill>
            <a:schemeClr val="bg1"/>
          </a:solidFill>
        </p:spPr>
        <p:txBody>
          <a:bodyPr anchor="ctr" anchorCtr="1"/>
          <a:lstStyle/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Photosynthesis Equation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 rot="20243430">
            <a:off x="-1588" y="3549650"/>
            <a:ext cx="9431338" cy="152558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anchor="ctr" anchorCtr="1"/>
          <a:lstStyle/>
          <a:p>
            <a:pP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rot="20229108">
            <a:off x="-193677" y="3912149"/>
            <a:ext cx="9706824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6CO₂ + 6H₂O + Light Energy </a:t>
            </a:r>
            <a:r>
              <a:rPr lang="en-US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sym typeface="Wingdings"/>
              </a:rPr>
              <a:t></a:t>
            </a:r>
            <a:r>
              <a:rPr lang="en-US" sz="3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C₆H₁₂O₆+ 6O₂</a:t>
            </a:r>
          </a:p>
        </p:txBody>
      </p:sp>
      <p:pic>
        <p:nvPicPr>
          <p:cNvPr id="10245" name="Picture 5" descr="http://www.hln-store.com/catalog/photos.gif"/>
          <p:cNvPicPr>
            <a:picLocks noChangeAspect="1" noChangeArrowheads="1"/>
          </p:cNvPicPr>
          <p:nvPr/>
        </p:nvPicPr>
        <p:blipFill>
          <a:blip r:embed="rId3" cstate="print"/>
          <a:srcRect l="11539" r="23846" b="1540"/>
          <a:stretch>
            <a:fillRect/>
          </a:stretch>
        </p:blipFill>
        <p:spPr bwMode="auto">
          <a:xfrm>
            <a:off x="533400" y="17526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PRIZES!!!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5476" name="Picture 4" descr="http://listicles.thelmagazine.com/wp-content/upload/k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67950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8" name="Picture 6" descr="http://www.europeanmotorsportsinc.com/media/1st%20place%20trophy%20clip%20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0"/>
            <a:ext cx="1574156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248400" y="1828800"/>
            <a:ext cx="251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st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Place: 10 pts!!!</a:t>
            </a:r>
          </a:p>
          <a:p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nd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Place: 5 pts!!!</a:t>
            </a:r>
          </a:p>
          <a:p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  <a:latin typeface="Comic Sans MS" pitchFamily="66" charset="0"/>
              </a:rPr>
              <a:t>rd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Place:…Thanks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90600" y="3962400"/>
            <a:ext cx="8001000" cy="1371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I. Biochemical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series of reactions where one must depend on another</a:t>
            </a:r>
          </a:p>
          <a:p>
            <a:pPr eaLnBrk="1" hangingPunct="1">
              <a:defRPr/>
            </a:pPr>
            <a:r>
              <a:rPr lang="en-US" dirty="0" smtClean="0"/>
              <a:t>	Ex: your kidneys must wait on you to drink 		fluids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4191000"/>
            <a:ext cx="7620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Light Dependent Reaction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5562600"/>
            <a:ext cx="52500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Calvin Cycle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0" y="5334000"/>
            <a:ext cx="5715000" cy="1371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3000" y="3810000"/>
            <a:ext cx="7772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Chemical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/>
            <a:r>
              <a:rPr lang="en-US" dirty="0" smtClean="0"/>
              <a:t>Adenosine </a:t>
            </a:r>
            <a:r>
              <a:rPr lang="en-US" dirty="0" err="1" smtClean="0"/>
              <a:t>Triphosphate</a:t>
            </a:r>
            <a:r>
              <a:rPr lang="en-US" dirty="0" smtClean="0"/>
              <a:t> (ATP)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/>
            <a:r>
              <a:rPr lang="en-US" dirty="0" smtClean="0"/>
              <a:t>Adenosine </a:t>
            </a:r>
            <a:r>
              <a:rPr lang="en-US" dirty="0" err="1" smtClean="0"/>
              <a:t>Diphosphate</a:t>
            </a:r>
            <a:r>
              <a:rPr lang="en-US" dirty="0" smtClean="0"/>
              <a:t> (ADP)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/>
            <a:r>
              <a:rPr lang="en-US" dirty="0" smtClean="0"/>
              <a:t>Principal compound used by cell to store and release energy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/>
            <a:r>
              <a:rPr lang="en-US" dirty="0" smtClean="0"/>
              <a:t>Compound similar to ATP minus a phosphate</a:t>
            </a:r>
          </a:p>
          <a:p>
            <a:pPr marL="392113" indent="-273050"/>
            <a:r>
              <a:rPr lang="en-US" dirty="0" smtClean="0"/>
              <a:t>Used by the cell to make ATP</a:t>
            </a:r>
          </a:p>
        </p:txBody>
      </p:sp>
      <p:pic>
        <p:nvPicPr>
          <p:cNvPr id="1026" name="Picture 2" descr="http://student.ccbcmd.edu/biotutorials/energy/images/at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2752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accessexcellence.org/RC/VL/GG/ecb/ecb_images/03_32_ATP_and_ADP_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1972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II. Light Absorption</a:t>
            </a:r>
            <a:endParaRPr lang="en-US" dirty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371600" y="1447800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400" dirty="0"/>
              <a:t>Photosynthesis (light reactions</a:t>
            </a:r>
            <a:r>
              <a:rPr lang="en-US" sz="2400"/>
              <a:t>) </a:t>
            </a:r>
            <a:r>
              <a:rPr lang="en-US" sz="2400" smtClean="0"/>
              <a:t>occurs </a:t>
            </a:r>
            <a:r>
              <a:rPr lang="en-US" sz="2400" dirty="0"/>
              <a:t>in chloroplast</a:t>
            </a:r>
          </a:p>
          <a:p>
            <a:pPr marL="342900" indent="-342900">
              <a:buFontTx/>
              <a:buAutoNum type="alphaUcPeriod"/>
            </a:pPr>
            <a:r>
              <a:rPr lang="en-US" sz="2400" dirty="0"/>
              <a:t>Light waves travel as waves</a:t>
            </a:r>
          </a:p>
          <a:p>
            <a:pPr marL="800100" lvl="1" indent="-342900">
              <a:buFontTx/>
              <a:buAutoNum type="arabicPeriod"/>
            </a:pPr>
            <a:r>
              <a:rPr lang="en-US" sz="2400" dirty="0"/>
              <a:t>It appears white but is really</a:t>
            </a:r>
          </a:p>
          <a:p>
            <a:pPr marL="800100" lvl="1" indent="-342900">
              <a:buFontTx/>
              <a:buAutoNum type="arabicPeriod"/>
            </a:pPr>
            <a:r>
              <a:rPr lang="en-US" sz="2400" dirty="0" smtClean="0"/>
              <a:t>ROYGBIV</a:t>
            </a:r>
          </a:p>
          <a:p>
            <a:pPr marL="800100" lvl="1" indent="-342900">
              <a:buFontTx/>
              <a:buAutoNum type="arabicPeriod"/>
            </a:pPr>
            <a:r>
              <a:rPr lang="en-US" sz="2400" dirty="0" smtClean="0"/>
              <a:t>Chlorophyll: Pigment</a:t>
            </a:r>
            <a:endParaRPr lang="en-US" sz="2400" dirty="0"/>
          </a:p>
        </p:txBody>
      </p:sp>
      <p:pic>
        <p:nvPicPr>
          <p:cNvPr id="12292" name="Picture 2" descr="http://www.crystalinks.com/roygb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0"/>
            <a:ext cx="2514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http://www.crystalinks.com/spike-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800600"/>
            <a:ext cx="723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crystalinks.com/spike-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1910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http://www.crystalinks.com/spike-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81400"/>
            <a:ext cx="723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http://www.crystalinks.com/spike-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562600"/>
            <a:ext cx="704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4" descr="http://www.crystalinks.com/spike-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048000"/>
            <a:ext cx="685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confluence.crbs.ucsd.edu/download/attachments/33980427/chloroplastsfigure1-1.jpg?version=1&amp;modificationDate=1311111737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990600"/>
            <a:ext cx="5586512" cy="5212080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3657600" cy="4663440"/>
          </a:xfrm>
        </p:spPr>
        <p:txBody>
          <a:bodyPr/>
          <a:lstStyle/>
          <a:p>
            <a:r>
              <a:rPr lang="en-US" dirty="0" err="1" smtClean="0"/>
              <a:t>Thylakoids</a:t>
            </a:r>
            <a:r>
              <a:rPr lang="en-US" dirty="0" smtClean="0"/>
              <a:t>: saclike photosynthetic membranes</a:t>
            </a:r>
          </a:p>
          <a:p>
            <a:endParaRPr lang="en-US" dirty="0" smtClean="0"/>
          </a:p>
          <a:p>
            <a:r>
              <a:rPr lang="en-US" dirty="0" err="1" smtClean="0"/>
              <a:t>Granum</a:t>
            </a:r>
            <a:r>
              <a:rPr lang="en-US" dirty="0" smtClean="0"/>
              <a:t>: stack of </a:t>
            </a:r>
            <a:r>
              <a:rPr lang="en-US" dirty="0" err="1" smtClean="0"/>
              <a:t>thylakoids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Stroma</a:t>
            </a:r>
            <a:r>
              <a:rPr lang="en-US" dirty="0" smtClean="0"/>
              <a:t>: the </a:t>
            </a:r>
            <a:r>
              <a:rPr lang="en-US" dirty="0" err="1" smtClean="0"/>
              <a:t>spaceoutside</a:t>
            </a:r>
            <a:r>
              <a:rPr lang="en-US" dirty="0" smtClean="0"/>
              <a:t> the </a:t>
            </a:r>
            <a:r>
              <a:rPr lang="en-US" dirty="0" err="1" smtClean="0"/>
              <a:t>thylakoid</a:t>
            </a:r>
            <a:r>
              <a:rPr lang="en-US" dirty="0" smtClean="0"/>
              <a:t> membranes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True/False"/>
  <p:tag name="CORRECTANSWERSTEM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True/False"/>
  <p:tag name="CORRECTANSWERSTE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LIDEREVISION" val="1.0.0"/>
  <p:tag name="CPSSLIDETEMPLATE" val="4 Answer"/>
  <p:tag name="CORRECTANSWERSTE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QuestionSte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AnswerStem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Incorrect"/>
  <p:tag name="ANSWERSTEM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SSHAPETYPE" val="Correct"/>
  <p:tag name="ANSWERSTEMINDEX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3639</TotalTime>
  <Words>1453</Words>
  <Application>Microsoft Office PowerPoint</Application>
  <PresentationFormat>On-screen Show (4:3)</PresentationFormat>
  <Paragraphs>323</Paragraphs>
  <Slides>50</Slides>
  <Notes>40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Solstice</vt:lpstr>
      <vt:lpstr>PHOTOSYNTHESIS   and        CELLULAR RESPIRATION</vt:lpstr>
      <vt:lpstr>Converting light energy into glucose</vt:lpstr>
      <vt:lpstr>…if he can do it, so can you!</vt:lpstr>
      <vt:lpstr>Let’s see what you remember…which of these is the correct photosynthesis formula?</vt:lpstr>
      <vt:lpstr>Photosynthesis Equation</vt:lpstr>
      <vt:lpstr>I. Biochemical Pathways</vt:lpstr>
      <vt:lpstr>Chemical Energy</vt:lpstr>
      <vt:lpstr>II. Light Absorption</vt:lpstr>
      <vt:lpstr>Slide 9</vt:lpstr>
      <vt:lpstr>Photosystem</vt:lpstr>
      <vt:lpstr>Overview of Photosynthesis</vt:lpstr>
      <vt:lpstr>Electron Carriers</vt:lpstr>
      <vt:lpstr>Which of the following is true?</vt:lpstr>
      <vt:lpstr> III. Photosynthesis Reactions</vt:lpstr>
      <vt:lpstr>Light-Dependent Reactions</vt:lpstr>
      <vt:lpstr>Calvin Cycle</vt:lpstr>
      <vt:lpstr>Which of the following is true of biochemical pathways?</vt:lpstr>
      <vt:lpstr>V. Rate of Photosynthesis</vt:lpstr>
      <vt:lpstr>If the amount of light intensity increases, the rate of photosynthesis will increase.</vt:lpstr>
      <vt:lpstr>Slide 20</vt:lpstr>
      <vt:lpstr>Cellular Respiration and Photosynthesis Relationship</vt:lpstr>
      <vt:lpstr>The Connection…</vt:lpstr>
      <vt:lpstr>Cellular Respiration   Equation</vt:lpstr>
      <vt:lpstr>How are cellular respiration and phtosynthesis similar?</vt:lpstr>
      <vt:lpstr>Cellular Respiration</vt:lpstr>
      <vt:lpstr>Cellular respiration occurs in which part of the cell?</vt:lpstr>
      <vt:lpstr>Anaerobic vs. Aerobic</vt:lpstr>
      <vt:lpstr>Glycolysis</vt:lpstr>
      <vt:lpstr>Is glycolysis a very efficient ATP producer?</vt:lpstr>
      <vt:lpstr>Which of the following is true of aerobic and anaerobic respiration?</vt:lpstr>
      <vt:lpstr>By-pass</vt:lpstr>
      <vt:lpstr> </vt:lpstr>
      <vt:lpstr>What is true of fermentation?</vt:lpstr>
      <vt:lpstr>Fermentation</vt:lpstr>
      <vt:lpstr>Before Kreb’s Cycle but after Glycolysis </vt:lpstr>
      <vt:lpstr>Which of the following is not true?</vt:lpstr>
      <vt:lpstr>Kreb’s Cycle</vt:lpstr>
      <vt:lpstr>Why must glycolysis occur before Krebs cycle?</vt:lpstr>
      <vt:lpstr>Kreb’s Cycle </vt:lpstr>
      <vt:lpstr>Is the Krebs cycle a very efficient ATP producer?</vt:lpstr>
      <vt:lpstr>Electron Transport Chain (ETC)</vt:lpstr>
      <vt:lpstr>How many ATP did glycolysis Net?</vt:lpstr>
      <vt:lpstr>How many ATP did the Kreb’s cycle net?</vt:lpstr>
      <vt:lpstr>ETC Summary</vt:lpstr>
      <vt:lpstr>ETC</vt:lpstr>
      <vt:lpstr>Slide 46</vt:lpstr>
      <vt:lpstr>How many ATP did the ETC make on its own, not including the ones from other cycles?</vt:lpstr>
      <vt:lpstr>Slide 48</vt:lpstr>
      <vt:lpstr>RULES!!!</vt:lpstr>
      <vt:lpstr>PRIZES!!!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  and        CELLULAR RESPIRATION</dc:title>
  <dc:creator>Cali Smith</dc:creator>
  <cp:lastModifiedBy>malvara2</cp:lastModifiedBy>
  <cp:revision>223</cp:revision>
  <dcterms:created xsi:type="dcterms:W3CDTF">2008-01-04T15:51:50Z</dcterms:created>
  <dcterms:modified xsi:type="dcterms:W3CDTF">2014-09-09T04:20:10Z</dcterms:modified>
</cp:coreProperties>
</file>