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CB118-B239-42CA-8E11-B82F28DF9C39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F0DE-39F1-44E8-B588-122A17E8C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5A480-FE9C-4489-AE0E-0AC2404CD04A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E586D-C467-462F-A1D3-DF795EA7E898}" type="slidenum">
              <a:rPr lang="en-US"/>
              <a:pPr/>
              <a:t>17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CC0D6-C0B1-4BFD-9E5B-9D8D84ACBDEE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8AE54-FDE2-491C-BCBB-7ED8CA669043}" type="slidenum">
              <a:rPr lang="en-US"/>
              <a:pPr/>
              <a:t>19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B83BC-60A9-4262-85C3-4ACE708E08A0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EBD9A-79D1-4BCF-B4BF-7D58D69EE066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1AE57-9E68-4538-81C6-22510851B411}" type="slidenum">
              <a:rPr lang="en-US"/>
              <a:pPr/>
              <a:t>10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D320E-1FC1-49DC-B806-A76245542B73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E5E7B-3547-4FB0-9D38-6F8E9946FAB3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A3C47-0DF6-4F25-A32A-221955F89DF9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BE9C2-A049-431A-AFDB-1F1C6AAB5AA8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55D52-2944-4AB7-B8BC-BE66AED81EA8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2710-17AF-4240-9E0E-A5C331986BD3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C33D-B979-497C-B021-1C229CE76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"/>
            <a:ext cx="390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Why RNA?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www.thednastore.com/images/mousepads/DNA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29804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dbbeta.rcsb.org/pdb/education_discussion/molecule_of_the_month/images/89_2b3y-2i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2917577" cy="44805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1371600"/>
            <a:ext cx="1295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DNA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1371600"/>
            <a:ext cx="17992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Protein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4038600" y="3200400"/>
            <a:ext cx="1828800" cy="76200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410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Genes: coded DNA instructions that control the production of proteins within the cell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153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mRNA contains </a:t>
            </a:r>
            <a:r>
              <a:rPr lang="en-US" sz="2800" dirty="0" err="1"/>
              <a:t>codons</a:t>
            </a:r>
            <a:r>
              <a:rPr lang="en-US" sz="2800" dirty="0"/>
              <a:t> which code for amino </a:t>
            </a:r>
            <a:r>
              <a:rPr lang="en-US" sz="2800" dirty="0" smtClean="0"/>
              <a:t>acids</a:t>
            </a:r>
          </a:p>
          <a:p>
            <a:r>
              <a:rPr lang="en-US" sz="2800" dirty="0" err="1" smtClean="0"/>
              <a:t>Codon</a:t>
            </a:r>
            <a:r>
              <a:rPr lang="en-US" sz="2800" dirty="0" smtClean="0"/>
              <a:t>-three consecutive nucleotides that specify a single amino acid</a:t>
            </a:r>
            <a:endParaRPr lang="en-US" sz="2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61513" cy="461772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Messenger RNA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34400" cy="598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525963"/>
          </a:xfrm>
        </p:spPr>
        <p:txBody>
          <a:bodyPr/>
          <a:lstStyle/>
          <a:p>
            <a:r>
              <a:rPr lang="en-US" dirty="0" smtClean="0"/>
              <a:t>Occurs in the cytoplasm, on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6020" name="Picture 4" descr="http://images2.clinicaltools.com/images/gene/pep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934200" cy="4724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228600"/>
            <a:ext cx="4018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Translation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772400" cy="457200"/>
          </a:xfrm>
        </p:spPr>
        <p:txBody>
          <a:bodyPr>
            <a:noAutofit/>
          </a:bodyPr>
          <a:lstStyle/>
          <a:p>
            <a:r>
              <a:rPr lang="en-US" sz="4000" dirty="0" err="1"/>
              <a:t>tRNA</a:t>
            </a:r>
            <a:r>
              <a:rPr lang="en-US" sz="4000" dirty="0"/>
              <a:t> - Transfer RNA carries amino acid and </a:t>
            </a:r>
            <a:r>
              <a:rPr lang="en-US" sz="4000" dirty="0" smtClean="0"/>
              <a:t>reads </a:t>
            </a:r>
            <a:r>
              <a:rPr lang="en-US" sz="4000" dirty="0" err="1"/>
              <a:t>codons</a:t>
            </a:r>
            <a:r>
              <a:rPr lang="en-US" sz="4000" dirty="0"/>
              <a:t> on m-RNA through its own </a:t>
            </a:r>
            <a:r>
              <a:rPr lang="en-US" sz="4000" dirty="0" err="1"/>
              <a:t>anticodons</a:t>
            </a:r>
            <a:r>
              <a:rPr lang="en-US" sz="2400" dirty="0"/>
              <a:t>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701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Transfer RNA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356" y="0"/>
            <a:ext cx="92403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sz="3200"/>
              <a:t>Protein Synthesis</a:t>
            </a:r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318" y="914400"/>
            <a:ext cx="920031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sz="3200"/>
              <a:t>Protein Synthesis</a:t>
            </a:r>
            <a:endParaRPr 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sz="3200"/>
              <a:t>Protein Synthesis</a:t>
            </a:r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sz="3200"/>
              <a:t>Protein Synthesis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772400" cy="4572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28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04556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90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533400"/>
          </a:xfrm>
        </p:spPr>
        <p:txBody>
          <a:bodyPr/>
          <a:lstStyle/>
          <a:p>
            <a:r>
              <a:rPr lang="en-US" sz="2400" dirty="0"/>
              <a:t>There are </a:t>
            </a:r>
            <a:r>
              <a:rPr lang="en-US" sz="2400" b="1" u="sng" dirty="0"/>
              <a:t>three</a:t>
            </a:r>
            <a:r>
              <a:rPr lang="en-US" sz="2400" dirty="0"/>
              <a:t> main differences between RNA and DNA</a:t>
            </a:r>
          </a:p>
        </p:txBody>
      </p:sp>
      <p:pic>
        <p:nvPicPr>
          <p:cNvPr id="23555" name="Picture 3" descr="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2133600" cy="1208088"/>
          </a:xfrm>
          <a:prstGeom prst="rect">
            <a:avLst/>
          </a:prstGeom>
          <a:noFill/>
        </p:spPr>
      </p:pic>
      <p:pic>
        <p:nvPicPr>
          <p:cNvPr id="23556" name="Picture 4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505200" cy="1222375"/>
          </a:xfrm>
          <a:prstGeom prst="rect">
            <a:avLst/>
          </a:prstGeom>
          <a:noFill/>
        </p:spPr>
      </p:pic>
      <p:pic>
        <p:nvPicPr>
          <p:cNvPr id="23557" name="Picture 5" descr="rna and d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86113"/>
            <a:ext cx="5562600" cy="3671887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sugar in RNA is </a:t>
            </a:r>
            <a:r>
              <a:rPr lang="en-US" sz="2000" b="1" u="sng" dirty="0"/>
              <a:t>ribose</a:t>
            </a:r>
            <a:r>
              <a:rPr lang="en-US" sz="2000" dirty="0"/>
              <a:t> sugar instead of </a:t>
            </a:r>
            <a:r>
              <a:rPr lang="en-US" sz="2000" dirty="0" err="1"/>
              <a:t>deoxyribose</a:t>
            </a:r>
            <a:r>
              <a:rPr lang="en-US" sz="2000" dirty="0"/>
              <a:t> in DNA</a:t>
            </a:r>
            <a:r>
              <a:rPr lang="en-US" dirty="0"/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RNA is a </a:t>
            </a:r>
            <a:r>
              <a:rPr lang="en-US" sz="2000" b="1" u="sng" dirty="0"/>
              <a:t>single</a:t>
            </a:r>
            <a:r>
              <a:rPr lang="en-US" sz="2000" b="1" dirty="0"/>
              <a:t> </a:t>
            </a:r>
            <a:r>
              <a:rPr lang="en-US" sz="2000" dirty="0"/>
              <a:t>strand instead of a double strand in DNA</a:t>
            </a:r>
            <a:r>
              <a:rPr lang="en-US" dirty="0"/>
              <a:t>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RNA contains adenine, guanine, cytosine and </a:t>
            </a:r>
            <a:r>
              <a:rPr lang="en-US" sz="2000" b="1" u="sng"/>
              <a:t>uracil</a:t>
            </a:r>
            <a:r>
              <a:rPr lang="en-US" sz="2000"/>
              <a:t> as nitrogen bases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51816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The uracil replaces the thymine found in DNA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ran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RNA acts as a working </a:t>
            </a:r>
            <a:r>
              <a:rPr lang="en-US" sz="3200" b="1" u="sng" dirty="0"/>
              <a:t>copy </a:t>
            </a:r>
            <a:r>
              <a:rPr lang="en-US" sz="3200" dirty="0"/>
              <a:t>of a single gene from the DNA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8382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The RNA that carries the DNA </a:t>
            </a:r>
            <a:r>
              <a:rPr lang="en-US" sz="3600" b="1" u="sng" dirty="0"/>
              <a:t>message</a:t>
            </a:r>
            <a:r>
              <a:rPr lang="en-US" sz="3600" b="1" dirty="0"/>
              <a:t> </a:t>
            </a:r>
            <a:r>
              <a:rPr lang="en-US" sz="3600" dirty="0"/>
              <a:t>from the nucleus is called messenger RNA </a:t>
            </a:r>
            <a:r>
              <a:rPr lang="en-US" sz="3600" u="sng" dirty="0"/>
              <a:t>(</a:t>
            </a:r>
            <a:r>
              <a:rPr lang="en-US" sz="3600" b="1" u="sng" dirty="0"/>
              <a:t>mRNA</a:t>
            </a:r>
            <a:r>
              <a:rPr lang="en-US" sz="2800" u="sng" dirty="0"/>
              <a:t>)</a:t>
            </a:r>
            <a:r>
              <a:rPr lang="en-US" sz="2800" dirty="0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19812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This process is called </a:t>
            </a:r>
            <a:r>
              <a:rPr lang="en-US" sz="3600" b="1" u="sng" dirty="0"/>
              <a:t>transcription</a:t>
            </a:r>
            <a:r>
              <a:rPr lang="en-US" sz="3600" dirty="0"/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59080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A </a:t>
            </a:r>
            <a:r>
              <a:rPr lang="en-US" sz="3200" dirty="0"/>
              <a:t>protein called RNA </a:t>
            </a:r>
            <a:r>
              <a:rPr lang="en-US" sz="3200" b="1" u="sng" dirty="0"/>
              <a:t>polymerase</a:t>
            </a:r>
            <a:r>
              <a:rPr lang="en-US" sz="3200" dirty="0"/>
              <a:t> separates the DNA strands and assembles the RNA strand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80" grpId="0"/>
      <p:bldP spid="24580" grpId="1"/>
      <p:bldP spid="24581" grpId="0"/>
      <p:bldP spid="24581" grpId="1"/>
      <p:bldP spid="24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734053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57400" y="0"/>
            <a:ext cx="474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Transcription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ranscrip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352800" cy="1682750"/>
          </a:xfrm>
          <a:prstGeom prst="rect">
            <a:avLst/>
          </a:prstGeom>
          <a:noFill/>
        </p:spPr>
      </p:pic>
      <p:pic>
        <p:nvPicPr>
          <p:cNvPr id="25603" name="Picture 3" descr="transcrip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3276600" cy="1631950"/>
          </a:xfrm>
          <a:prstGeom prst="rect">
            <a:avLst/>
          </a:prstGeom>
          <a:noFill/>
        </p:spPr>
      </p:pic>
      <p:pic>
        <p:nvPicPr>
          <p:cNvPr id="25604" name="Picture 4" descr="transcripti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953000"/>
            <a:ext cx="3200400" cy="1687513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411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The RNA polymerase can find the proper </a:t>
            </a:r>
            <a:r>
              <a:rPr lang="en-US" sz="2800" b="1" u="sng" dirty="0"/>
              <a:t>starting</a:t>
            </a:r>
            <a:r>
              <a:rPr lang="en-US" sz="2800" b="1" dirty="0"/>
              <a:t> </a:t>
            </a:r>
            <a:r>
              <a:rPr lang="en-US" sz="2800" dirty="0"/>
              <a:t>point of the long DNA strand by finding the region that has a specific sequence known as </a:t>
            </a:r>
            <a:r>
              <a:rPr lang="en-US" sz="2800" b="1" u="sng" dirty="0"/>
              <a:t>promoters</a:t>
            </a:r>
            <a:r>
              <a:rPr lang="en-US" sz="2800" dirty="0"/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" y="4648200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It stops copying the DNA when it reaches the stop code for the gene 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4114800" y="1905000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343400" y="5257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09" name="Picture 9" descr="transcrip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4660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plic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4114800" cy="622300"/>
          </a:xfrm>
          <a:prstGeom prst="rect">
            <a:avLst/>
          </a:prstGeom>
          <a:noFill/>
        </p:spPr>
      </p:pic>
      <p:pic>
        <p:nvPicPr>
          <p:cNvPr id="26627" name="Picture 3" descr="splic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4114800" cy="831850"/>
          </a:xfrm>
          <a:prstGeom prst="rect">
            <a:avLst/>
          </a:prstGeom>
          <a:noFill/>
        </p:spPr>
      </p:pic>
      <p:pic>
        <p:nvPicPr>
          <p:cNvPr id="26628" name="Picture 4" descr="splicin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743200"/>
            <a:ext cx="4114800" cy="911225"/>
          </a:xfrm>
          <a:prstGeom prst="rect">
            <a:avLst/>
          </a:prstGeom>
          <a:noFill/>
        </p:spPr>
      </p:pic>
      <p:pic>
        <p:nvPicPr>
          <p:cNvPr id="26629" name="Picture 5" descr="splicin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657600"/>
            <a:ext cx="4114800" cy="792163"/>
          </a:xfrm>
          <a:prstGeom prst="rect">
            <a:avLst/>
          </a:prstGeom>
          <a:noFill/>
        </p:spPr>
      </p:pic>
      <p:pic>
        <p:nvPicPr>
          <p:cNvPr id="26630" name="Picture 6" descr="splicing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419600"/>
            <a:ext cx="4114800" cy="1836738"/>
          </a:xfrm>
          <a:prstGeom prst="rect">
            <a:avLst/>
          </a:prstGeo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419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The DNA strand contains non-coding regions called </a:t>
            </a:r>
            <a:r>
              <a:rPr lang="en-US" sz="2800" b="1" u="sng" dirty="0" err="1"/>
              <a:t>introns</a:t>
            </a:r>
            <a:r>
              <a:rPr lang="en-US" sz="2800" b="1" dirty="0"/>
              <a:t> </a:t>
            </a:r>
            <a:r>
              <a:rPr lang="en-US" sz="2800" dirty="0"/>
              <a:t>and coding regions called </a:t>
            </a:r>
            <a:r>
              <a:rPr lang="en-US" sz="2800" b="1" u="sng" dirty="0" err="1"/>
              <a:t>exons</a:t>
            </a:r>
            <a:r>
              <a:rPr lang="en-US" sz="2800" dirty="0"/>
              <a:t>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0" y="2438400"/>
            <a:ext cx="419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The new RNA strand must be edited by </a:t>
            </a:r>
            <a:r>
              <a:rPr lang="en-US" sz="2800" b="1" u="sng" dirty="0"/>
              <a:t>removing</a:t>
            </a:r>
            <a:r>
              <a:rPr lang="en-US" sz="2800" dirty="0"/>
              <a:t> the </a:t>
            </a:r>
            <a:r>
              <a:rPr lang="en-US" sz="2800" dirty="0" err="1"/>
              <a:t>introns</a:t>
            </a:r>
            <a:r>
              <a:rPr lang="en-US" sz="2800" dirty="0"/>
              <a:t> and then </a:t>
            </a:r>
            <a:r>
              <a:rPr lang="en-US" sz="2800" b="1" u="sng" dirty="0"/>
              <a:t>splicing</a:t>
            </a:r>
            <a:r>
              <a:rPr lang="en-US" sz="2800" dirty="0"/>
              <a:t> back together the </a:t>
            </a:r>
            <a:r>
              <a:rPr lang="en-US" sz="2800" dirty="0" err="1"/>
              <a:t>exons</a:t>
            </a:r>
            <a:r>
              <a:rPr lang="en-US" sz="2800" dirty="0"/>
              <a:t>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8600" y="4495800"/>
            <a:ext cx="426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Then the </a:t>
            </a:r>
            <a:r>
              <a:rPr lang="en-US" sz="2800" dirty="0"/>
              <a:t>new mRNA copy can </a:t>
            </a:r>
            <a:r>
              <a:rPr lang="en-US" sz="2800" b="1" u="sng" dirty="0"/>
              <a:t>leave</a:t>
            </a:r>
            <a:r>
              <a:rPr lang="en-US" sz="2800" dirty="0"/>
              <a:t> the nucleus for the next step of assembling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382000" cy="587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harford.edu/faculty/eaugusti/images/Protein%20Synthesis.JPG"/>
          <p:cNvPicPr>
            <a:picLocks noChangeAspect="1" noChangeArrowheads="1"/>
          </p:cNvPicPr>
          <p:nvPr/>
        </p:nvPicPr>
        <p:blipFill>
          <a:blip r:embed="rId2" cstate="print"/>
          <a:srcRect l="9950" t="10417" r="7207" b="6250"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3087648">
            <a:off x="-210276" y="4669206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Overview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872780">
            <a:off x="-46987" y="725100"/>
            <a:ext cx="236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Protein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3035032">
            <a:off x="-182640" y="280158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Synthesis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sz="3200"/>
              <a:t>RNA Transcription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772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RNA polymerase and elongation reaction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286</Words>
  <Application>Microsoft Office PowerPoint</Application>
  <PresentationFormat>On-screen Show (4:3)</PresentationFormat>
  <Paragraphs>47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There are three main differences between RNA and DNA</vt:lpstr>
      <vt:lpstr>Slide 3</vt:lpstr>
      <vt:lpstr>Slide 4</vt:lpstr>
      <vt:lpstr>Slide 5</vt:lpstr>
      <vt:lpstr>Slide 6</vt:lpstr>
      <vt:lpstr>Slide 7</vt:lpstr>
      <vt:lpstr>Slide 8</vt:lpstr>
      <vt:lpstr>RNA Transcription</vt:lpstr>
      <vt:lpstr>Messenger RNA</vt:lpstr>
      <vt:lpstr>Slide 11</vt:lpstr>
      <vt:lpstr>Slide 12</vt:lpstr>
      <vt:lpstr>Transfer RNA</vt:lpstr>
      <vt:lpstr>Slide 14</vt:lpstr>
      <vt:lpstr>Protein Synthesis</vt:lpstr>
      <vt:lpstr>Protein Synthesis</vt:lpstr>
      <vt:lpstr>Protein Synthesis</vt:lpstr>
      <vt:lpstr>Protein Synthesis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EPISD</dc:creator>
  <cp:lastModifiedBy>malvara2</cp:lastModifiedBy>
  <cp:revision>6</cp:revision>
  <dcterms:created xsi:type="dcterms:W3CDTF">2013-06-19T19:59:22Z</dcterms:created>
  <dcterms:modified xsi:type="dcterms:W3CDTF">2014-07-03T19:50:44Z</dcterms:modified>
</cp:coreProperties>
</file>