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2" r:id="rId5"/>
    <p:sldId id="260" r:id="rId6"/>
    <p:sldId id="259" r:id="rId7"/>
    <p:sldId id="265" r:id="rId8"/>
    <p:sldId id="266" r:id="rId9"/>
    <p:sldId id="267" r:id="rId10"/>
    <p:sldId id="263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AADD9-9A35-4176-85F5-30C7280F1544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BA5A7-5381-459F-946A-FA2233D2E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robertsonian%20translocation%20down%20syndrome%20person&amp;source=images&amp;cd=&amp;cad=rja&amp;docid=nGG-hbSJ_6hoxM&amp;tbnid=8fuXpTzQCw9QgM:&amp;ved=0CAUQjRw&amp;url=http://www.specialneeds.com/categories/children-and-parents?page=4&amp;ei=e-PNUuzZH5K-kQerjoHACA&amp;bvm=bv.58187178,d.eW0&amp;psig=AFQjCNGCkaRR66mpXUkxLpYpoZ2mCJUNdQ&amp;ust=1389311210007316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0/06/Insertion-genetics.png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left%20palate&amp;source=images&amp;cd=&amp;cad=rja&amp;docid=HPhmWZqtwGQhaM&amp;tbnid=qStDCzRprQFySM:&amp;ved=0CAUQjRw&amp;url=http://www.biomedcentral.com/1471-2350/5/15/figure/f1&amp;ei=aYXNUuHJBJTGkQes-IH4Dg&amp;bvm=bv.58187178,d.eW0&amp;psig=AFQjCNEnnrQ5GJjFm8rjUF2739Kz_XnxYw&amp;ust=1389287080510733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Changes in the genetic material</a:t>
            </a:r>
          </a:p>
          <a:p>
            <a:r>
              <a:rPr lang="en-US" dirty="0" smtClean="0"/>
              <a:t>Gene Mutations</a:t>
            </a:r>
          </a:p>
          <a:p>
            <a:r>
              <a:rPr lang="en-US" dirty="0" smtClean="0"/>
              <a:t>Chromosomal Mutations</a:t>
            </a:r>
            <a:endParaRPr lang="en-US" dirty="0"/>
          </a:p>
        </p:txBody>
      </p:sp>
      <p:pic>
        <p:nvPicPr>
          <p:cNvPr id="1026" name="Picture 2" descr="http://www.scienceclarified.com/images/uesc_07_img03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048000"/>
            <a:ext cx="6137776" cy="3566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590800" y="304800"/>
            <a:ext cx="381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Mutations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Translocation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Robertsonian</a:t>
            </a:r>
            <a:r>
              <a:rPr lang="en-US" dirty="0" smtClean="0"/>
              <a:t> Translocation Down Syndrome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57600" cy="46910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Part of one chromosome breaks off and attaches to another</a:t>
            </a:r>
            <a:endParaRPr lang="en-US" sz="3200" dirty="0"/>
          </a:p>
        </p:txBody>
      </p:sp>
      <p:pic>
        <p:nvPicPr>
          <p:cNvPr id="86018" name="Picture 2" descr="http://upload.wikimedia.org/wikipedia/commons/thumb/6/68/Mutation_translocation.jpg/120px-Mutation_translo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0"/>
            <a:ext cx="3004463" cy="2103120"/>
          </a:xfrm>
          <a:prstGeom prst="rect">
            <a:avLst/>
          </a:prstGeom>
          <a:noFill/>
        </p:spPr>
      </p:pic>
      <p:pic>
        <p:nvPicPr>
          <p:cNvPr id="1026" name="Picture 2" descr="http://t3.gstatic.com/images?q=tbn:ANd9GcRvyT-UrI4ftKgBs45rpaG2wzamtgN1fZEFmtsBGHtahc9IEEP7c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981201"/>
            <a:ext cx="4192390" cy="335280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5600700"/>
            <a:ext cx="57054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Significance of Mutations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Many, if not most, mutations are neutral.</a:t>
            </a:r>
          </a:p>
          <a:p>
            <a:r>
              <a:rPr lang="en-US" dirty="0" smtClean="0"/>
              <a:t>They have little or no effect on the expression of genes or the function of proteins for which they code.</a:t>
            </a:r>
          </a:p>
          <a:p>
            <a:r>
              <a:rPr lang="en-US" dirty="0" smtClean="0"/>
              <a:t>Harmful mutations are the cause of many </a:t>
            </a:r>
            <a:r>
              <a:rPr lang="en-US" smtClean="0"/>
              <a:t>genetic disorders.</a:t>
            </a:r>
            <a:endParaRPr lang="en-US" dirty="0" smtClean="0"/>
          </a:p>
          <a:p>
            <a:r>
              <a:rPr lang="en-US" dirty="0" smtClean="0"/>
              <a:t>Mutations are also the source of genetic variability in a species. This variation may be highly beneficial.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Mutations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Point Mutations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981200"/>
            <a:ext cx="4267200" cy="395128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They occur at a single point in the DNA sequence</a:t>
            </a:r>
            <a:endParaRPr lang="en-US" dirty="0" smtClean="0"/>
          </a:p>
          <a:p>
            <a:r>
              <a:rPr lang="en-US" dirty="0" smtClean="0"/>
              <a:t>Substitution</a:t>
            </a:r>
          </a:p>
          <a:p>
            <a:r>
              <a:rPr lang="en-US" dirty="0" smtClean="0"/>
              <a:t>Insertion</a:t>
            </a:r>
          </a:p>
          <a:p>
            <a:r>
              <a:rPr lang="en-US" dirty="0" smtClean="0"/>
              <a:t>Deletion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219200"/>
            <a:ext cx="4041775" cy="63976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Frameshift</a:t>
            </a:r>
            <a:r>
              <a:rPr lang="en-US" sz="2800" dirty="0" smtClean="0"/>
              <a:t> Mutation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05000"/>
            <a:ext cx="4041775" cy="395128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“Reading frame” of the genetic message is shifted because of the adding or deletion of a nucleotide</a:t>
            </a:r>
          </a:p>
          <a:p>
            <a:r>
              <a:rPr lang="en-US" sz="2800" dirty="0" smtClean="0"/>
              <a:t>Can alter a protein so much that it is unable to perform its normal functions</a:t>
            </a:r>
            <a:endParaRPr lang="en-US" sz="2800" dirty="0"/>
          </a:p>
        </p:txBody>
      </p:sp>
      <p:pic>
        <p:nvPicPr>
          <p:cNvPr id="79876" name="Picture 4" descr="http://members.cox.net/amgough/Mutation_frameshift-01_03_0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0"/>
            <a:ext cx="2819400" cy="2865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Substitution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7772400" cy="3916363"/>
          </a:xfrm>
        </p:spPr>
        <p:txBody>
          <a:bodyPr/>
          <a:lstStyle/>
          <a:p>
            <a:r>
              <a:rPr lang="en-US" sz="3200" dirty="0" smtClean="0"/>
              <a:t>Involve changes in one or a few nucleotides</a:t>
            </a:r>
          </a:p>
          <a:p>
            <a:endParaRPr lang="en-US" dirty="0"/>
          </a:p>
        </p:txBody>
      </p:sp>
      <p:pic>
        <p:nvPicPr>
          <p:cNvPr id="7" name="Picture 2" descr="http://www.intelihealth.com/i/P/PointMutation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09800"/>
            <a:ext cx="4572000" cy="3526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533400"/>
            <a:ext cx="3008313" cy="9017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Insertion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001000" cy="46910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addition of one or more nucleotide base pairs into a DNA sequence.</a:t>
            </a:r>
            <a:endParaRPr lang="en-US" sz="3200" dirty="0"/>
          </a:p>
        </p:txBody>
      </p:sp>
      <p:pic>
        <p:nvPicPr>
          <p:cNvPr id="2050" name="Picture 2" descr="File:Insertion-genetic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90800"/>
            <a:ext cx="4648200" cy="3207259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124200"/>
            <a:ext cx="246036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Deletion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Deletion Syndrome</a:t>
            </a:r>
            <a:endParaRPr lang="en-US" sz="2800" dirty="0" smtClean="0"/>
          </a:p>
          <a:p>
            <a:pPr lvl="1"/>
            <a:r>
              <a:rPr lang="en-US" sz="2400" dirty="0" smtClean="0"/>
              <a:t>Common signs and symptoms include heart abnormalities that are often present from birth, an opening in the roof of the mouth (a cleft palate), and distinctive facial features.</a:t>
            </a:r>
            <a:endParaRPr lang="en-US" sz="2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 or all of the chromosome is lost</a:t>
            </a:r>
            <a:endParaRPr lang="en-US" sz="2800" dirty="0"/>
          </a:p>
        </p:txBody>
      </p:sp>
      <p:pic>
        <p:nvPicPr>
          <p:cNvPr id="81922" name="Picture 2" descr="http://www.intelihealth.com/i/D/DeletionMutation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3505200" cy="3200400"/>
          </a:xfrm>
          <a:prstGeom prst="rect">
            <a:avLst/>
          </a:prstGeom>
          <a:noFill/>
        </p:spPr>
      </p:pic>
      <p:pic>
        <p:nvPicPr>
          <p:cNvPr id="4098" name="Picture 2" descr="http://t3.gstatic.com/images?q=tbn:ANd9GcQnRWlxuAS8RYPoyG68Yw3aB5dV31IAsLFPcIJzX5--qJ_bewgZ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048000"/>
            <a:ext cx="508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Chromosomal Mutations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Involves changes in whole chromosome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Deletion</a:t>
            </a:r>
          </a:p>
          <a:p>
            <a:r>
              <a:rPr lang="en-US" dirty="0" smtClean="0"/>
              <a:t>Duplication</a:t>
            </a:r>
          </a:p>
          <a:p>
            <a:r>
              <a:rPr lang="en-US" dirty="0" smtClean="0"/>
              <a:t>Inversion</a:t>
            </a:r>
          </a:p>
          <a:p>
            <a:r>
              <a:rPr lang="en-US" dirty="0" smtClean="0"/>
              <a:t>Translocation</a:t>
            </a:r>
            <a:endParaRPr lang="en-US" dirty="0"/>
          </a:p>
        </p:txBody>
      </p:sp>
      <p:pic>
        <p:nvPicPr>
          <p:cNvPr id="80898" name="Picture 2" descr="http://www.ncbi.nlm.nih.gov/Class/MLACourse/Modules/MolBioReview/images/mutatio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219200"/>
            <a:ext cx="3048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Deletion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the loss of all or part of a chromosome</a:t>
            </a:r>
            <a:endParaRPr lang="en-US" dirty="0"/>
          </a:p>
        </p:txBody>
      </p:sp>
      <p:pic>
        <p:nvPicPr>
          <p:cNvPr id="20482" name="Picture 2" descr="C:\Users\malvara2\Desktop\Dele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71800"/>
            <a:ext cx="73914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Duplication</a:t>
            </a:r>
            <a:endParaRPr lang="en-US" b="1" dirty="0"/>
          </a:p>
        </p:txBody>
      </p:sp>
      <p:pic>
        <p:nvPicPr>
          <p:cNvPr id="21506" name="Picture 2" descr="C:\Users\malvara2\Desktop\Duplicatio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7020090" cy="9533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13716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Produces extra copies of parts of a chromosome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Inversion</a:t>
            </a:r>
            <a:endParaRPr lang="en-US" b="1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76600"/>
            <a:ext cx="30099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0"/>
            <a:ext cx="49815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16764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Reverses the direction of parts of chromosomes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9124</TotalTime>
  <Words>247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Gene Mutations</vt:lpstr>
      <vt:lpstr>Substitution</vt:lpstr>
      <vt:lpstr>Insertion</vt:lpstr>
      <vt:lpstr>Deletion</vt:lpstr>
      <vt:lpstr>Chromosomal Mutations</vt:lpstr>
      <vt:lpstr>Deletion</vt:lpstr>
      <vt:lpstr>Duplication</vt:lpstr>
      <vt:lpstr>Inversion</vt:lpstr>
      <vt:lpstr>Translocation</vt:lpstr>
      <vt:lpstr>Significance of Mutations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EPISD</dc:creator>
  <cp:lastModifiedBy>EPISD</cp:lastModifiedBy>
  <cp:revision>7</cp:revision>
  <dcterms:created xsi:type="dcterms:W3CDTF">2013-06-19T20:03:30Z</dcterms:created>
  <dcterms:modified xsi:type="dcterms:W3CDTF">2014-01-15T01:05:15Z</dcterms:modified>
</cp:coreProperties>
</file>