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57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83" r:id="rId12"/>
    <p:sldId id="265" r:id="rId13"/>
    <p:sldId id="266" r:id="rId14"/>
    <p:sldId id="267" r:id="rId15"/>
    <p:sldId id="268" r:id="rId16"/>
    <p:sldId id="284" r:id="rId17"/>
    <p:sldId id="269" r:id="rId18"/>
    <p:sldId id="270" r:id="rId19"/>
    <p:sldId id="271" r:id="rId20"/>
    <p:sldId id="289" r:id="rId21"/>
    <p:sldId id="272" r:id="rId22"/>
    <p:sldId id="285" r:id="rId23"/>
    <p:sldId id="273" r:id="rId24"/>
    <p:sldId id="274" r:id="rId25"/>
    <p:sldId id="275" r:id="rId26"/>
    <p:sldId id="276" r:id="rId27"/>
    <p:sldId id="277" r:id="rId28"/>
    <p:sldId id="278" r:id="rId29"/>
    <p:sldId id="286" r:id="rId30"/>
    <p:sldId id="279" r:id="rId31"/>
    <p:sldId id="280" r:id="rId32"/>
    <p:sldId id="281" r:id="rId33"/>
    <p:sldId id="282" r:id="rId34"/>
    <p:sldId id="25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E0A"/>
    <a:srgbClr val="9900CC"/>
    <a:srgbClr val="E6F10D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649863-229C-427C-A6C2-B5BB3AC39A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DB88EFC-F2F3-4B33-86CF-856E66F3D59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E9A0A84-E75B-44BC-B6CD-D7BB295FF406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FF9497A-491A-4425-8169-3E822F3AAA13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FB3E109-02A3-481D-999C-64BB11BC1C34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9271412-25C1-4AB7-9501-8F6D8F39E72C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9BEF163-995C-4091-956B-6F1028152B0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5B806DDE-AE44-4B5B-B914-725F39C6DAB3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EBB8904-E476-42E9-AA21-F922691467BF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F1403AE-280F-47CA-8474-6BB2E05BF06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4257160-8C94-450F-8C7D-583886948CF8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2F92514-A173-40B2-A32F-D623DBF8D60F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F083AE7-E889-4D3B-B902-296FD74CD7CA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D8BDD33-F655-414C-9023-FDF1C40A3B90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27C1497-FC26-4ECE-8B4C-0D1CA189CB6C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63D9B01-DE4C-4692-BBC3-F106ECB195AD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C13C0A5-D61A-459C-9511-B91AD9856EC5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40D83E9-F5C7-4217-A5CE-4492DE2383E0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454718F9-D03C-4ADF-9B00-056024ABAFBC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0A649C8D-7BB8-4829-A485-ED57FB677E22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EB38BB03-0256-4EB7-B51D-2566469F97A3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D0AF7C7-8CE2-40CC-AF15-62019E208070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4693A99-462D-4990-970E-E94483BFBCD9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D7BD0039-65FD-4458-977D-59B9EAFB9AE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10658A57-4033-4CE5-8053-A67D09EBD96F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3FF4C38E-91CB-4246-9EA5-68A055A12E18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AEA24EC-85B6-48D6-B651-A3606C97071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765E4B7-981F-4AF0-8C5F-527F9F49B8BA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3651B7AF-3909-42E4-9F26-E91F93CCC03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8998C300-21E4-453F-A595-3C4BE1D2B92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5BF9D520-19EF-4E37-B267-FB096EC911F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F96281EA-3C00-4AC8-A205-537466F5A162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3429000"/>
            <a:ext cx="4800600" cy="457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05D7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" y="533400"/>
            <a:ext cx="4800600" cy="2819400"/>
          </a:xfrm>
        </p:spPr>
        <p:txBody>
          <a:bodyPr/>
          <a:lstStyle>
            <a:lvl1pPr algn="l">
              <a:defRPr sz="4800">
                <a:solidFill>
                  <a:srgbClr val="0099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95C285-25D9-4A88-B1C2-2F39429DF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266830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ACE0B-7501-4A9C-B801-639324B68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456015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457200"/>
            <a:ext cx="17907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457200"/>
            <a:ext cx="52197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E0EB-A0B5-4800-B84F-D7D5B6AA1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625076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0DF0-467A-4393-964A-52CFCBDEC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598497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11336-FCCB-4B76-B522-CE79268C7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185996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143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143000"/>
            <a:ext cx="3505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8556-AC0F-4922-9E49-6AC85685F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5643397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3442-7F23-41F2-94A2-1D88DC5A2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6299700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32AB-9E5F-4EAD-9BDE-C9AD35912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2483422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26E45-F69E-4CB6-A28B-F05AC3992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9092488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81C87-61D0-43E4-8DC2-701D3C07D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2981034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826B-0BCD-4C0A-9D86-D10DE3E43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1994583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4572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143000"/>
            <a:ext cx="716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39528DF-3CDC-45E6-B4E8-A8E18B2F0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fade thruBlk="1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5D7E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86537-CD13-4BB6-826B-E60BCA1BE7D0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4384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Macromolecules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MONOMERS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219200"/>
          <a:ext cx="7239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Biomolecule (Polymer)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Monomer (building blocks)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Carbohydrates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Amino</a:t>
                      </a:r>
                      <a:r>
                        <a:rPr lang="en-US" baseline="0" dirty="0" smtClean="0"/>
                        <a:t> Acids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Lipids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Fats/Fatty Acids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/>
                        <a:t>Nucleic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Nucleotides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5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  <p:sp>
        <p:nvSpPr>
          <p:cNvPr id="215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4B912D-D1F7-455D-A1D6-A410C3BAE523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BD45BE-5F9F-4CE3-9DC7-61945C4A23E4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3ED858-32AE-4DAA-BDD6-175CA828D7B6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4400" algn="l"/>
                <a:tab pos="1600200" algn="l"/>
              </a:tabLst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Small sugar molecules</a:t>
            </a:r>
            <a:r>
              <a:rPr lang="en-US" sz="3600" b="1" smtClean="0">
                <a:latin typeface="Comic Sans MS" pitchFamily="66" charset="0"/>
              </a:rPr>
              <a:t> to </a:t>
            </a: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sugar molecules</a:t>
            </a:r>
            <a:r>
              <a:rPr lang="en-US" sz="3600" b="1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7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endParaRPr lang="en-US" sz="36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tabLst>
                <a:tab pos="914400" algn="l"/>
                <a:tab pos="1600200" algn="l"/>
              </a:tabLst>
              <a:defRPr/>
            </a:pP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A.	monosaccharide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B.	disaccharide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14400" algn="l"/>
                <a:tab pos="1600200" algn="l"/>
              </a:tabLst>
              <a:defRPr/>
            </a:pP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C.	polysaccharide</a:t>
            </a:r>
          </a:p>
        </p:txBody>
      </p:sp>
      <p:sp>
        <p:nvSpPr>
          <p:cNvPr id="2458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9F6EB4-9F55-4C56-9B76-8D2EA491F43C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162800" cy="43434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Monosaccharide:  one sugar unit</a:t>
            </a:r>
          </a:p>
          <a:p>
            <a:pPr eaLnBrk="1" hangingPunct="1">
              <a:lnSpc>
                <a:spcPct val="60000"/>
              </a:lnSpc>
              <a:buFontTx/>
              <a:buNone/>
              <a:tabLst>
                <a:tab pos="571500" algn="l"/>
              </a:tabLst>
              <a:defRPr/>
            </a:pPr>
            <a:endParaRPr lang="en-US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glucose (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latin typeface="Comic Sans MS" pitchFamily="66" charset="0"/>
              </a:rPr>
              <a:t>				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deoxyribose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ribose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Fructose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Galactose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3733800"/>
            <a:ext cx="2209800" cy="1524000"/>
            <a:chOff x="3216" y="2880"/>
            <a:chExt cx="1392" cy="960"/>
          </a:xfrm>
        </p:grpSpPr>
        <p:sp>
          <p:nvSpPr>
            <p:cNvPr id="26631" name="AutoShape 5"/>
            <p:cNvSpPr>
              <a:spLocks noChangeArrowheads="1"/>
            </p:cNvSpPr>
            <p:nvPr/>
          </p:nvSpPr>
          <p:spPr bwMode="auto">
            <a:xfrm>
              <a:off x="3216" y="2880"/>
              <a:ext cx="1392" cy="960"/>
            </a:xfrm>
            <a:prstGeom prst="hexagon">
              <a:avLst>
                <a:gd name="adj" fmla="val 36250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3504" y="3216"/>
              <a:ext cx="84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663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612A3D-A75E-4751-94E0-0C2C50469543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162800" cy="34290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1828800" algn="l"/>
                <a:tab pos="2057400" algn="l"/>
              </a:tabLst>
              <a:defRPr/>
            </a:pP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Disaccharide: two sugar unit</a:t>
            </a:r>
          </a:p>
          <a:p>
            <a:pPr eaLnBrk="1" hangingPunct="1">
              <a:buFontTx/>
              <a:buNone/>
              <a:tabLst>
                <a:tab pos="1828800" algn="l"/>
                <a:tab pos="2057400" algn="l"/>
              </a:tabLst>
              <a:defRPr/>
            </a:pP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 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Sucrose (glucose+fructose)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Lactose (glucose+galactose)</a:t>
            </a:r>
          </a:p>
          <a:p>
            <a:pPr lvl="1" eaLnBrk="1" hangingPunct="1">
              <a:tabLst>
                <a:tab pos="1828800" algn="l"/>
                <a:tab pos="2057400" algn="l"/>
              </a:tabLst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Maltose (glucose+glucose)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4724400"/>
            <a:ext cx="4876800" cy="1524000"/>
            <a:chOff x="1488" y="2880"/>
            <a:chExt cx="3072" cy="960"/>
          </a:xfrm>
        </p:grpSpPr>
        <p:grpSp>
          <p:nvGrpSpPr>
            <p:cNvPr id="28679" name="Group 5"/>
            <p:cNvGrpSpPr>
              <a:grpSpLocks/>
            </p:cNvGrpSpPr>
            <p:nvPr/>
          </p:nvGrpSpPr>
          <p:grpSpPr bwMode="auto">
            <a:xfrm>
              <a:off x="3168" y="2880"/>
              <a:ext cx="1392" cy="960"/>
              <a:chOff x="3216" y="2880"/>
              <a:chExt cx="1392" cy="960"/>
            </a:xfrm>
          </p:grpSpPr>
          <p:sp>
            <p:nvSpPr>
              <p:cNvPr id="28684" name="AutoShape 6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1488" y="2880"/>
              <a:ext cx="1392" cy="960"/>
              <a:chOff x="3216" y="2880"/>
              <a:chExt cx="1392" cy="960"/>
            </a:xfrm>
          </p:grpSpPr>
          <p:sp>
            <p:nvSpPr>
              <p:cNvPr id="28682" name="AutoShape 9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392" cy="960"/>
              </a:xfrm>
              <a:prstGeom prst="hexagon">
                <a:avLst>
                  <a:gd name="adj" fmla="val 36250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" name="Text Box 10"/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84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8681" name="Line 11"/>
            <p:cNvSpPr>
              <a:spLocks noChangeShapeType="1"/>
            </p:cNvSpPr>
            <p:nvPr/>
          </p:nvSpPr>
          <p:spPr bwMode="auto">
            <a:xfrm>
              <a:off x="2880" y="336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8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B21FE2-A3DD-407D-B6A2-EAFE28729E12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43434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Polysaccharide: many sugar units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000" b="1" dirty="0" smtClean="0">
                <a:solidFill>
                  <a:srgbClr val="269E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starch (bread, potatoes)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000" b="1" dirty="0" smtClean="0">
                <a:solidFill>
                  <a:srgbClr val="269E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Energy Storage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	cellulose (lettuce, corn)</a:t>
            </a:r>
          </a:p>
          <a:p>
            <a:pPr eaLnBrk="1" hangingPunct="1">
              <a:buFontTx/>
              <a:buNone/>
              <a:tabLst>
                <a:tab pos="571500" algn="l"/>
              </a:tabLst>
              <a:defRPr/>
            </a:pPr>
            <a:r>
              <a:rPr lang="en-US" sz="3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3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Found in PLANT cell walls</a:t>
            </a:r>
            <a:endParaRPr lang="en-US" sz="3000" dirty="0" smtClean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4038600"/>
            <a:ext cx="7872413" cy="2209800"/>
            <a:chOff x="288" y="2784"/>
            <a:chExt cx="4959" cy="1392"/>
          </a:xfrm>
        </p:grpSpPr>
        <p:sp>
          <p:nvSpPr>
            <p:cNvPr id="30727" name="AutoShape 5"/>
            <p:cNvSpPr>
              <a:spLocks noChangeArrowheads="1"/>
            </p:cNvSpPr>
            <p:nvPr/>
          </p:nvSpPr>
          <p:spPr bwMode="auto">
            <a:xfrm>
              <a:off x="1273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392" y="2976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29" name="AutoShape 7"/>
            <p:cNvSpPr>
              <a:spLocks noChangeArrowheads="1"/>
            </p:cNvSpPr>
            <p:nvPr/>
          </p:nvSpPr>
          <p:spPr bwMode="auto">
            <a:xfrm>
              <a:off x="288" y="2784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84" y="2976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>
              <a:off x="1105" y="3096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AutoShape 10"/>
            <p:cNvSpPr>
              <a:spLocks noChangeArrowheads="1"/>
            </p:cNvSpPr>
            <p:nvPr/>
          </p:nvSpPr>
          <p:spPr bwMode="auto">
            <a:xfrm>
              <a:off x="1824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1943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34" name="AutoShape 12"/>
            <p:cNvSpPr>
              <a:spLocks noChangeArrowheads="1"/>
            </p:cNvSpPr>
            <p:nvPr/>
          </p:nvSpPr>
          <p:spPr bwMode="auto">
            <a:xfrm>
              <a:off x="839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935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36" name="Line 14"/>
            <p:cNvSpPr>
              <a:spLocks noChangeShapeType="1"/>
            </p:cNvSpPr>
            <p:nvPr/>
          </p:nvSpPr>
          <p:spPr bwMode="auto">
            <a:xfrm>
              <a:off x="1656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37" name="Group 15"/>
            <p:cNvGrpSpPr>
              <a:grpSpLocks/>
            </p:cNvGrpSpPr>
            <p:nvPr/>
          </p:nvGrpSpPr>
          <p:grpSpPr bwMode="auto">
            <a:xfrm>
              <a:off x="2400" y="2784"/>
              <a:ext cx="1802" cy="624"/>
              <a:chOff x="2400" y="2784"/>
              <a:chExt cx="1802" cy="624"/>
            </a:xfrm>
          </p:grpSpPr>
          <p:sp>
            <p:nvSpPr>
              <p:cNvPr id="30748" name="AutoShape 16"/>
              <p:cNvSpPr>
                <a:spLocks noChangeArrowheads="1"/>
              </p:cNvSpPr>
              <p:nvPr/>
            </p:nvSpPr>
            <p:spPr bwMode="auto">
              <a:xfrm>
                <a:off x="3385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Text Box 17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59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>
                  <a:latin typeface="Arial" charset="0"/>
                </a:endParaRPr>
              </a:p>
            </p:txBody>
          </p:sp>
          <p:sp>
            <p:nvSpPr>
              <p:cNvPr id="30750" name="AutoShape 18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817" cy="624"/>
              </a:xfrm>
              <a:prstGeom prst="hexagon">
                <a:avLst>
                  <a:gd name="adj" fmla="val 32732"/>
                  <a:gd name="vf" fmla="val 115470"/>
                </a:avLst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>
                  <a:solidFill>
                    <a:schemeClr val="hlin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Text Box 19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59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>
                    <a:solidFill>
                      <a:srgbClr val="33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glucose</a:t>
                </a:r>
                <a:endParaRPr lang="en-US" sz="1600">
                  <a:latin typeface="Arial" charset="0"/>
                </a:endParaRPr>
              </a:p>
            </p:txBody>
          </p:sp>
          <p:sp>
            <p:nvSpPr>
              <p:cNvPr id="30752" name="Line 20"/>
              <p:cNvSpPr>
                <a:spLocks noChangeShapeType="1"/>
              </p:cNvSpPr>
              <p:nvPr/>
            </p:nvSpPr>
            <p:spPr bwMode="auto">
              <a:xfrm>
                <a:off x="3217" y="3096"/>
                <a:ext cx="16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AutoShape 21"/>
            <p:cNvSpPr>
              <a:spLocks noChangeArrowheads="1"/>
            </p:cNvSpPr>
            <p:nvPr/>
          </p:nvSpPr>
          <p:spPr bwMode="auto">
            <a:xfrm>
              <a:off x="3888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007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40" name="AutoShape 23"/>
            <p:cNvSpPr>
              <a:spLocks noChangeArrowheads="1"/>
            </p:cNvSpPr>
            <p:nvPr/>
          </p:nvSpPr>
          <p:spPr bwMode="auto">
            <a:xfrm>
              <a:off x="2903" y="3552"/>
              <a:ext cx="817" cy="624"/>
            </a:xfrm>
            <a:prstGeom prst="hexagon">
              <a:avLst>
                <a:gd name="adj" fmla="val 32732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976" y="3744"/>
              <a:ext cx="59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glucose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30742" name="Line 25"/>
            <p:cNvSpPr>
              <a:spLocks noChangeShapeType="1"/>
            </p:cNvSpPr>
            <p:nvPr/>
          </p:nvSpPr>
          <p:spPr bwMode="auto">
            <a:xfrm>
              <a:off x="3720" y="3864"/>
              <a:ext cx="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6"/>
            <p:cNvSpPr>
              <a:spLocks noChangeShapeType="1"/>
            </p:cNvSpPr>
            <p:nvPr/>
          </p:nvSpPr>
          <p:spPr bwMode="auto">
            <a:xfrm>
              <a:off x="2064" y="3120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7"/>
            <p:cNvSpPr>
              <a:spLocks noChangeShapeType="1"/>
            </p:cNvSpPr>
            <p:nvPr/>
          </p:nvSpPr>
          <p:spPr bwMode="auto">
            <a:xfrm>
              <a:off x="2640" y="3888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8"/>
            <p:cNvSpPr>
              <a:spLocks noChangeShapeType="1"/>
            </p:cNvSpPr>
            <p:nvPr/>
          </p:nvSpPr>
          <p:spPr bwMode="auto">
            <a:xfrm flipV="1">
              <a:off x="1440" y="3408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9"/>
            <p:cNvSpPr>
              <a:spLocks noChangeShapeType="1"/>
            </p:cNvSpPr>
            <p:nvPr/>
          </p:nvSpPr>
          <p:spPr bwMode="auto">
            <a:xfrm flipV="1">
              <a:off x="3504" y="340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4310" y="3097"/>
              <a:ext cx="93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cellulose</a:t>
              </a:r>
            </a:p>
          </p:txBody>
        </p:sp>
      </p:grpSp>
      <p:sp>
        <p:nvSpPr>
          <p:cNvPr id="30726" name="Footer Placeholder 3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C93AE-A92A-46B5-8918-9669E673C74B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327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1264F1-F08D-4D7A-9822-CD90C56A7A50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  <a:endParaRPr lang="en-US" sz="4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</a:rPr>
              <a:t>General term for compounds which are </a:t>
            </a: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non-soluble in water(do not mix)</a:t>
            </a:r>
            <a:endParaRPr lang="en-US" sz="32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</a:rPr>
              <a:t>Lipids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soluble(mix) in hydrophobic(afraid of water) solvents</a:t>
            </a:r>
            <a:r>
              <a:rPr lang="en-US" sz="32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Remember:</a:t>
            </a:r>
            <a:r>
              <a:rPr lang="en-US" sz="3200" b="1" dirty="0" smtClean="0">
                <a:latin typeface="Comic Sans MS" pitchFamily="66" charset="0"/>
              </a:rPr>
              <a:t>  </a:t>
            </a:r>
            <a:r>
              <a:rPr lang="en-US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“stores the most energy”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  Fats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2.  Phospholipids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3.  Oils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4.  Waxes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5.  Steroid hormones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6.  Triglycerides</a:t>
            </a:r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74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8DE328-DE8A-452A-B4DC-DEEAA309E19C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Six functions of lipids: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latin typeface="Comic Sans MS" pitchFamily="66" charset="0"/>
              </a:rPr>
              <a:t>	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Long term </a:t>
            </a:r>
            <a:r>
              <a:rPr lang="en-US" sz="32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storage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Protection against heat loss (insulation)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Protection against physical shock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Protection against water loss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5.	Chemical messengers (hormones)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6.	Major component of membranes 		</a:t>
            </a:r>
            <a:r>
              <a:rPr lang="en-US" sz="32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(phospholipids)</a:t>
            </a:r>
            <a:endParaRPr lang="en-US" sz="3200" b="1" smtClean="0">
              <a:solidFill>
                <a:srgbClr val="E6F10D"/>
              </a:solidFill>
              <a:latin typeface="Comic Sans MS" pitchFamily="66" charset="0"/>
            </a:endParaRPr>
          </a:p>
        </p:txBody>
      </p:sp>
      <p:sp>
        <p:nvSpPr>
          <p:cNvPr id="3686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AE1B33-697F-46C8-A018-12BEE342CC4F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Lipids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Triglycerides:</a:t>
            </a:r>
            <a:br>
              <a:rPr lang="en-US" sz="3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3600" b="1" smtClean="0">
                <a:latin typeface="Comic Sans MS" pitchFamily="66" charset="0"/>
              </a:rPr>
              <a:t>omposed of </a:t>
            </a:r>
            <a:r>
              <a:rPr lang="en-US" sz="3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glycerol</a:t>
            </a:r>
            <a:r>
              <a:rPr lang="en-US" sz="3600" b="1" smtClean="0">
                <a:latin typeface="Comic Sans MS" pitchFamily="66" charset="0"/>
              </a:rPr>
              <a:t> and </a:t>
            </a:r>
            <a:r>
              <a:rPr lang="en-US" sz="3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 			</a:t>
            </a: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3600" b="1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95600"/>
            <a:ext cx="1447800" cy="3544888"/>
            <a:chOff x="480" y="1824"/>
            <a:chExt cx="912" cy="2233"/>
          </a:xfrm>
        </p:grpSpPr>
        <p:grpSp>
          <p:nvGrpSpPr>
            <p:cNvPr id="38934" name="Group 5"/>
            <p:cNvGrpSpPr>
              <a:grpSpLocks/>
            </p:cNvGrpSpPr>
            <p:nvPr/>
          </p:nvGrpSpPr>
          <p:grpSpPr bwMode="auto">
            <a:xfrm>
              <a:off x="480" y="1824"/>
              <a:ext cx="912" cy="1920"/>
              <a:chOff x="480" y="2112"/>
              <a:chExt cx="912" cy="1920"/>
            </a:xfrm>
          </p:grpSpPr>
          <p:sp>
            <p:nvSpPr>
              <p:cNvPr id="38936" name="Rectangle 6"/>
              <p:cNvSpPr>
                <a:spLocks noChangeArrowheads="1"/>
              </p:cNvSpPr>
              <p:nvPr/>
            </p:nvSpPr>
            <p:spPr bwMode="auto">
              <a:xfrm>
                <a:off x="480" y="2112"/>
                <a:ext cx="912" cy="192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38937" name="Text Box 7"/>
              <p:cNvSpPr txBox="1">
                <a:spLocks noChangeArrowheads="1"/>
              </p:cNvSpPr>
              <p:nvPr/>
            </p:nvSpPr>
            <p:spPr bwMode="auto">
              <a:xfrm>
                <a:off x="624" y="2160"/>
                <a:ext cx="737" cy="17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Arial" panose="020B0604020202020204" pitchFamily="34" charset="0"/>
                  </a:rPr>
                  <a:t>    H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 b="1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Arial" panose="020B0604020202020204" pitchFamily="34" charset="0"/>
                  </a:rPr>
                  <a:t>H-C----O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 b="1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Arial" panose="020B0604020202020204" pitchFamily="34" charset="0"/>
                  </a:rPr>
                  <a:t>H-C----O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 b="1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Arial" panose="020B0604020202020204" pitchFamily="34" charset="0"/>
                  </a:rPr>
                  <a:t>H-C----O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latin typeface="Arial" panose="020B0604020202020204" pitchFamily="34" charset="0"/>
                  </a:rPr>
                  <a:t>    H</a:t>
                </a:r>
              </a:p>
            </p:txBody>
          </p:sp>
          <p:sp>
            <p:nvSpPr>
              <p:cNvPr id="38938" name="Line 8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9" name="Line 9"/>
              <p:cNvSpPr>
                <a:spLocks noChangeShapeType="1"/>
              </p:cNvSpPr>
              <p:nvPr/>
            </p:nvSpPr>
            <p:spPr bwMode="auto">
              <a:xfrm flipV="1">
                <a:off x="912" y="26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0" name="Line 10"/>
              <p:cNvSpPr>
                <a:spLocks noChangeShapeType="1"/>
              </p:cNvSpPr>
              <p:nvPr/>
            </p:nvSpPr>
            <p:spPr bwMode="auto">
              <a:xfrm>
                <a:off x="912" y="312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1" name="Line 11"/>
              <p:cNvSpPr>
                <a:spLocks noChangeShapeType="1"/>
              </p:cNvSpPr>
              <p:nvPr/>
            </p:nvSpPr>
            <p:spPr bwMode="auto">
              <a:xfrm flipH="1">
                <a:off x="912" y="35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5" name="Text Box 12"/>
            <p:cNvSpPr txBox="1">
              <a:spLocks noChangeArrowheads="1"/>
            </p:cNvSpPr>
            <p:nvPr/>
          </p:nvSpPr>
          <p:spPr bwMode="auto">
            <a:xfrm>
              <a:off x="518" y="3769"/>
              <a:ext cx="8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Arial" panose="020B0604020202020204" pitchFamily="34" charset="0"/>
                </a:rPr>
                <a:t>glycerol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057400" y="3810000"/>
            <a:ext cx="5965825" cy="1258888"/>
            <a:chOff x="1296" y="2400"/>
            <a:chExt cx="3758" cy="793"/>
          </a:xfrm>
        </p:grpSpPr>
        <p:grpSp>
          <p:nvGrpSpPr>
            <p:cNvPr id="38929" name="Group 14"/>
            <p:cNvGrpSpPr>
              <a:grpSpLocks/>
            </p:cNvGrpSpPr>
            <p:nvPr/>
          </p:nvGrpSpPr>
          <p:grpSpPr bwMode="auto">
            <a:xfrm>
              <a:off x="1296" y="2400"/>
              <a:ext cx="3758" cy="490"/>
              <a:chOff x="1296" y="2400"/>
              <a:chExt cx="3758" cy="490"/>
            </a:xfrm>
          </p:grpSpPr>
          <p:sp>
            <p:nvSpPr>
              <p:cNvPr id="38931" name="Text Box 15"/>
              <p:cNvSpPr txBox="1">
                <a:spLocks noChangeArrowheads="1"/>
              </p:cNvSpPr>
              <p:nvPr/>
            </p:nvSpPr>
            <p:spPr bwMode="auto">
              <a:xfrm>
                <a:off x="1392" y="2400"/>
                <a:ext cx="3662" cy="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00" b="1">
                  <a:solidFill>
                    <a:srgbClr val="CC0000"/>
                  </a:solidFill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C-CH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CC0000"/>
                    </a:solidFill>
                    <a:latin typeface="Arial" panose="020B0604020202020204" pitchFamily="34" charset="0"/>
                  </a:rPr>
                  <a:t>3</a:t>
                </a:r>
                <a:endPara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8932" name="Text Box 16"/>
              <p:cNvSpPr txBox="1">
                <a:spLocks noChangeArrowheads="1"/>
              </p:cNvSpPr>
              <p:nvPr/>
            </p:nvSpPr>
            <p:spPr bwMode="auto">
              <a:xfrm rot="5320813">
                <a:off x="1422" y="2466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CC0000"/>
                    </a:solidFill>
                    <a:latin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38933" name="Line 17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350" y="2905"/>
              <a:ext cx="10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CC0000"/>
                  </a:solidFill>
                  <a:latin typeface="Arial" panose="020B0604020202020204" pitchFamily="34" charset="0"/>
                </a:rPr>
                <a:t>fatty acids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057400" y="3048000"/>
            <a:ext cx="5965825" cy="777875"/>
            <a:chOff x="1296" y="1920"/>
            <a:chExt cx="3758" cy="490"/>
          </a:xfrm>
        </p:grpSpPr>
        <p:sp>
          <p:nvSpPr>
            <p:cNvPr id="38926" name="Text Box 20"/>
            <p:cNvSpPr txBox="1">
              <a:spLocks noChangeArrowheads="1"/>
            </p:cNvSpPr>
            <p:nvPr/>
          </p:nvSpPr>
          <p:spPr bwMode="auto">
            <a:xfrm>
              <a:off x="1392" y="1920"/>
              <a:ext cx="3662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500" b="1">
                <a:solidFill>
                  <a:srgbClr val="CC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C-CH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CC00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2000" b="1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927" name="Text Box 21"/>
            <p:cNvSpPr txBox="1">
              <a:spLocks noChangeArrowheads="1"/>
            </p:cNvSpPr>
            <p:nvPr/>
          </p:nvSpPr>
          <p:spPr bwMode="auto">
            <a:xfrm rot="5320813">
              <a:off x="1422" y="1986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CC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38928" name="Line 22"/>
            <p:cNvSpPr>
              <a:spLocks noChangeShapeType="1"/>
            </p:cNvSpPr>
            <p:nvPr/>
          </p:nvSpPr>
          <p:spPr bwMode="auto">
            <a:xfrm flipH="1">
              <a:off x="1296" y="2304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057400" y="4572000"/>
            <a:ext cx="5867400" cy="1463675"/>
            <a:chOff x="1296" y="2880"/>
            <a:chExt cx="3696" cy="922"/>
          </a:xfrm>
        </p:grpSpPr>
        <p:sp>
          <p:nvSpPr>
            <p:cNvPr id="38922" name="Text Box 24"/>
            <p:cNvSpPr txBox="1">
              <a:spLocks noChangeArrowheads="1"/>
            </p:cNvSpPr>
            <p:nvPr/>
          </p:nvSpPr>
          <p:spPr bwMode="auto">
            <a:xfrm>
              <a:off x="1392" y="2880"/>
              <a:ext cx="154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500" b="1">
                <a:solidFill>
                  <a:srgbClr val="0066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C-CH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</a:p>
          </p:txBody>
        </p:sp>
        <p:sp>
          <p:nvSpPr>
            <p:cNvPr id="38923" name="Rectangle 25"/>
            <p:cNvSpPr>
              <a:spLocks noChangeArrowheads="1"/>
            </p:cNvSpPr>
            <p:nvPr/>
          </p:nvSpPr>
          <p:spPr bwMode="auto">
            <a:xfrm rot="1384152">
              <a:off x="2784" y="3552"/>
              <a:ext cx="2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=CH-CH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-CH</a:t>
              </a:r>
              <a:r>
                <a:rPr lang="en-US" altLang="en-US" sz="1900" b="1" baseline="-25000">
                  <a:solidFill>
                    <a:srgbClr val="0066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8924" name="Text Box 26"/>
            <p:cNvSpPr txBox="1">
              <a:spLocks noChangeArrowheads="1"/>
            </p:cNvSpPr>
            <p:nvPr/>
          </p:nvSpPr>
          <p:spPr bwMode="auto">
            <a:xfrm rot="5320813">
              <a:off x="1422" y="2958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66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38925" name="Line 27"/>
            <p:cNvSpPr>
              <a:spLocks noChangeShapeType="1"/>
            </p:cNvSpPr>
            <p:nvPr/>
          </p:nvSpPr>
          <p:spPr bwMode="auto">
            <a:xfrm flipH="1">
              <a:off x="1296" y="321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1" name="Footer Placeholder 3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b="1" i="1" dirty="0" smtClean="0">
                <a:latin typeface="+mj-lt"/>
              </a:rPr>
              <a:t>Students will learn: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What organic compounds are and how they relate to macromolecules.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The importance of carbon and it’s relation to organic compounds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The four macromolecules that are essential for life: Carbohydrates, Lipids, Proteins and Nucleic Acids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The key components of each macromolecule and their functions</a:t>
            </a:r>
            <a:endParaRPr lang="en-US" dirty="0">
              <a:latin typeface="+mj-lt"/>
            </a:endParaRP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884281-31DE-4869-B191-034A24270F26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47663" y="336550"/>
            <a:ext cx="7162800" cy="609600"/>
          </a:xfrm>
        </p:spPr>
        <p:txBody>
          <a:bodyPr/>
          <a:lstStyle/>
          <a:p>
            <a:r>
              <a:rPr lang="en-US" altLang="en-US" smtClean="0"/>
              <a:t>Phospholipids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6150"/>
            <a:ext cx="7162800" cy="4343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Are an important part of cells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They </a:t>
            </a:r>
            <a:r>
              <a:rPr lang="en-US" b="1" dirty="0" smtClean="0">
                <a:latin typeface="+mj-lt"/>
              </a:rPr>
              <a:t>make up </a:t>
            </a:r>
            <a:r>
              <a:rPr lang="en-US" dirty="0" smtClean="0">
                <a:latin typeface="+mj-lt"/>
              </a:rPr>
              <a:t>the </a:t>
            </a:r>
            <a:r>
              <a:rPr lang="en-US" b="1" dirty="0" smtClean="0">
                <a:latin typeface="+mj-lt"/>
              </a:rPr>
              <a:t>cells  membrane </a:t>
            </a:r>
            <a:r>
              <a:rPr lang="en-US" dirty="0" smtClean="0">
                <a:latin typeface="+mj-lt"/>
              </a:rPr>
              <a:t>and help the control what comes in and out of the cell. </a:t>
            </a:r>
          </a:p>
          <a:p>
            <a:pPr>
              <a:defRPr/>
            </a:pPr>
            <a:r>
              <a:rPr lang="en-US" dirty="0" smtClean="0">
                <a:latin typeface="+mj-lt"/>
              </a:rPr>
              <a:t>They are made up of </a:t>
            </a:r>
            <a:r>
              <a:rPr lang="en-US" b="1" dirty="0" smtClean="0">
                <a:latin typeface="+mj-lt"/>
              </a:rPr>
              <a:t>two main parts: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A P</a:t>
            </a:r>
            <a:r>
              <a:rPr lang="en-US" b="1" dirty="0" smtClean="0">
                <a:latin typeface="+mj-lt"/>
              </a:rPr>
              <a:t>hosphate Head</a:t>
            </a:r>
            <a:r>
              <a:rPr lang="en-US" dirty="0" smtClean="0">
                <a:latin typeface="+mj-lt"/>
              </a:rPr>
              <a:t> which is </a:t>
            </a:r>
            <a:r>
              <a:rPr lang="en-US" b="1" dirty="0" smtClean="0">
                <a:latin typeface="+mj-lt"/>
              </a:rPr>
              <a:t>hydrophilic</a:t>
            </a:r>
            <a:r>
              <a:rPr lang="en-US" dirty="0" smtClean="0">
                <a:latin typeface="+mj-lt"/>
              </a:rPr>
              <a:t> (water loving)</a:t>
            </a:r>
          </a:p>
          <a:p>
            <a:pPr lvl="1">
              <a:defRPr/>
            </a:pPr>
            <a:r>
              <a:rPr lang="en-US" b="1" dirty="0" smtClean="0">
                <a:latin typeface="+mj-lt"/>
              </a:rPr>
              <a:t>Two Fatty acid </a:t>
            </a:r>
            <a:r>
              <a:rPr lang="en-US" dirty="0" smtClean="0">
                <a:latin typeface="+mj-lt"/>
              </a:rPr>
              <a:t>tails that are </a:t>
            </a:r>
            <a:r>
              <a:rPr lang="en-US" b="1" dirty="0" smtClean="0">
                <a:latin typeface="+mj-lt"/>
              </a:rPr>
              <a:t>hydrophobic </a:t>
            </a:r>
            <a:r>
              <a:rPr lang="en-US" dirty="0" smtClean="0">
                <a:latin typeface="+mj-lt"/>
              </a:rPr>
              <a:t>(water fearing)</a:t>
            </a:r>
            <a:endParaRPr lang="en-US" dirty="0">
              <a:latin typeface="+mj-lt"/>
            </a:endParaRP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400" smtClean="0"/>
              <a:t>copyright cmassengale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DFC5B09-703B-44AE-B435-56D5461411FB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40966" name="AutoShape 2" descr="Image result for phospholipid"/>
          <p:cNvSpPr>
            <a:spLocks noChangeAspect="1" noChangeArrowheads="1"/>
          </p:cNvSpPr>
          <p:nvPr/>
        </p:nvSpPr>
        <p:spPr bwMode="auto">
          <a:xfrm>
            <a:off x="1825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67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2195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" y="4071938"/>
            <a:ext cx="29527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16D8E0-9569-4D88-A175-34C2021A66D8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Fatty Acids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205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There are two kinds of 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fatty acids</a:t>
            </a:r>
            <a:r>
              <a:rPr lang="en-US" sz="2800" dirty="0" smtClean="0">
                <a:latin typeface="Comic Sans MS" pitchFamily="66" charset="0"/>
              </a:rPr>
              <a:t> you may see these on food labels: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	</a:t>
            </a:r>
            <a:r>
              <a:rPr lang="en-US" sz="28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Saturated fatty acids: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no double bonds (bad</a:t>
            </a:r>
            <a:r>
              <a:rPr 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). Solid at room temperature.</a:t>
            </a:r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	</a:t>
            </a:r>
            <a:r>
              <a:rPr lang="en-US" sz="28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Unsaturated fatty acids: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double bonds (</a:t>
            </a:r>
            <a:r>
              <a:rPr lang="en-US" sz="2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good</a:t>
            </a:r>
            <a:r>
              <a:rPr lang="en-US" sz="2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).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Liquid at room temperature.</a:t>
            </a:r>
            <a:endParaRPr lang="en-US" sz="2800" dirty="0" smtClean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200400"/>
            <a:ext cx="7489825" cy="838200"/>
            <a:chOff x="816" y="2448"/>
            <a:chExt cx="4718" cy="528"/>
          </a:xfrm>
        </p:grpSpPr>
        <p:grpSp>
          <p:nvGrpSpPr>
            <p:cNvPr id="41998" name="Group 5"/>
            <p:cNvGrpSpPr>
              <a:grpSpLocks/>
            </p:cNvGrpSpPr>
            <p:nvPr/>
          </p:nvGrpSpPr>
          <p:grpSpPr bwMode="auto">
            <a:xfrm>
              <a:off x="1776" y="2448"/>
              <a:ext cx="3758" cy="490"/>
              <a:chOff x="1296" y="1920"/>
              <a:chExt cx="3758" cy="490"/>
            </a:xfrm>
          </p:grpSpPr>
          <p:sp>
            <p:nvSpPr>
              <p:cNvPr id="42000" name="Text Box 6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62" cy="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00" b="1" dirty="0">
                  <a:solidFill>
                    <a:srgbClr val="CC0000"/>
                  </a:solidFill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C-CH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3</a:t>
                </a:r>
                <a:endParaRPr lang="en-US" altLang="en-US" sz="2000" b="1" dirty="0">
                  <a:solidFill>
                    <a:srgbClr val="CC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2001" name="Text Box 7"/>
              <p:cNvSpPr txBox="1">
                <a:spLocks noChangeArrowheads="1"/>
              </p:cNvSpPr>
              <p:nvPr/>
            </p:nvSpPr>
            <p:spPr bwMode="auto">
              <a:xfrm rot="5320813">
                <a:off x="1422" y="1986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rgbClr val="CC0000"/>
                    </a:solidFill>
                    <a:latin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42002" name="Line 8"/>
              <p:cNvSpPr>
                <a:spLocks noChangeShapeType="1"/>
              </p:cNvSpPr>
              <p:nvPr/>
            </p:nvSpPr>
            <p:spPr bwMode="auto">
              <a:xfrm flipH="1">
                <a:off x="1296" y="2304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816" y="2688"/>
              <a:ext cx="98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saturated</a:t>
              </a:r>
              <a:endParaRPr lang="en-US">
                <a:solidFill>
                  <a:srgbClr val="CC0000"/>
                </a:solidFill>
                <a:latin typeface="Arial" charset="0"/>
              </a:endParaRPr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990600" y="4724400"/>
            <a:ext cx="7478713" cy="1689100"/>
            <a:chOff x="624" y="2976"/>
            <a:chExt cx="4854" cy="1135"/>
          </a:xfrm>
        </p:grpSpPr>
        <p:grpSp>
          <p:nvGrpSpPr>
            <p:cNvPr id="41992" name="Group 11"/>
            <p:cNvGrpSpPr>
              <a:grpSpLocks/>
            </p:cNvGrpSpPr>
            <p:nvPr/>
          </p:nvGrpSpPr>
          <p:grpSpPr bwMode="auto">
            <a:xfrm>
              <a:off x="1824" y="2976"/>
              <a:ext cx="3654" cy="1135"/>
              <a:chOff x="1296" y="2880"/>
              <a:chExt cx="3654" cy="1135"/>
            </a:xfrm>
          </p:grpSpPr>
          <p:sp>
            <p:nvSpPr>
              <p:cNvPr id="41994" name="Text Box 12"/>
              <p:cNvSpPr txBox="1">
                <a:spLocks noChangeArrowheads="1"/>
              </p:cNvSpPr>
              <p:nvPr/>
            </p:nvSpPr>
            <p:spPr bwMode="auto">
              <a:xfrm>
                <a:off x="1392" y="2880"/>
                <a:ext cx="1593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00" b="1">
                  <a:solidFill>
                    <a:srgbClr val="006600"/>
                  </a:solidFill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C-CH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</a:p>
            </p:txBody>
          </p:sp>
          <p:sp>
            <p:nvSpPr>
              <p:cNvPr id="41995" name="Rectangle 13"/>
              <p:cNvSpPr>
                <a:spLocks noChangeArrowheads="1"/>
              </p:cNvSpPr>
              <p:nvPr/>
            </p:nvSpPr>
            <p:spPr bwMode="auto">
              <a:xfrm rot="1384152">
                <a:off x="2742" y="3544"/>
                <a:ext cx="2208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=CH-CH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2000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-CH</a:t>
                </a:r>
                <a:r>
                  <a:rPr lang="en-US" altLang="en-US" sz="1900" b="1" baseline="-25000">
                    <a:solidFill>
                      <a:srgbClr val="006600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1996" name="Text Box 14"/>
              <p:cNvSpPr txBox="1">
                <a:spLocks noChangeArrowheads="1"/>
              </p:cNvSpPr>
              <p:nvPr/>
            </p:nvSpPr>
            <p:spPr bwMode="auto">
              <a:xfrm rot="5320813">
                <a:off x="1410" y="2960"/>
                <a:ext cx="243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6600"/>
                    </a:solidFill>
                    <a:latin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41997" name="Line 15"/>
              <p:cNvSpPr>
                <a:spLocks noChangeShapeType="1"/>
              </p:cNvSpPr>
              <p:nvPr/>
            </p:nvSpPr>
            <p:spPr bwMode="auto">
              <a:xfrm flipH="1">
                <a:off x="1296" y="3216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3" name="Text Box 16"/>
            <p:cNvSpPr txBox="1">
              <a:spLocks noChangeArrowheads="1"/>
            </p:cNvSpPr>
            <p:nvPr/>
          </p:nvSpPr>
          <p:spPr bwMode="auto">
            <a:xfrm>
              <a:off x="624" y="3168"/>
              <a:ext cx="125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6600"/>
                  </a:solidFill>
                  <a:latin typeface="Arial" panose="020B0604020202020204" pitchFamily="34" charset="0"/>
                </a:rPr>
                <a:t>unsaturated</a:t>
              </a:r>
            </a:p>
          </p:txBody>
        </p:sp>
      </p:grpSp>
      <p:sp>
        <p:nvSpPr>
          <p:cNvPr id="41991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204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411E69-D672-4E3B-9C73-2708CE9B9B5B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336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</a:t>
            </a:r>
          </a:p>
        </p:txBody>
      </p:sp>
      <p:sp>
        <p:nvSpPr>
          <p:cNvPr id="4403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4215B9-20E1-4B27-9176-19075BA7F495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333399"/>
                </a:solidFill>
                <a:latin typeface="Comic Sans MS" pitchFamily="66" charset="0"/>
              </a:rPr>
              <a:t>Amino acids (20 different kinds of aa)</a:t>
            </a:r>
            <a:r>
              <a:rPr lang="en-US" sz="2800" smtClean="0">
                <a:latin typeface="Comic Sans MS" pitchFamily="66" charset="0"/>
              </a:rPr>
              <a:t> bonded together by </a:t>
            </a:r>
            <a:r>
              <a:rPr lang="en-US" sz="2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smtClean="0">
                <a:latin typeface="Comic Sans MS" pitchFamily="66" charset="0"/>
              </a:rPr>
              <a:t>(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polypeptides</a:t>
            </a:r>
            <a:r>
              <a:rPr lang="en-US" sz="2800" smtClean="0">
                <a:latin typeface="Comic Sans MS" pitchFamily="66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Six functions of proteins:</a:t>
            </a:r>
            <a:endParaRPr 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	Storage:		albumin (egg white)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2.	Transport: 	hemoglobin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3.	Regulatory:	hormones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4.	Movement:	muscles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28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5.	Structural:	membranes, hair, nails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6.	Enzymes:		cellular reactions</a:t>
            </a:r>
          </a:p>
        </p:txBody>
      </p:sp>
      <p:sp>
        <p:nvSpPr>
          <p:cNvPr id="4608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0C6FA0-7706-408B-85B4-6DD59E5B8528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Proteins (Polypeptides)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34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Four levels of protein structure: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A.	Primary Structure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B.	Secondary Structure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C.	Tertiary Structure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D.	Quaternary Structure 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4813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0A59BD-76BD-4639-93FB-5664BDCBBE9D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162800" cy="609600"/>
          </a:xfrm>
        </p:spPr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rgbClr val="333399"/>
                </a:solidFill>
              </a:rPr>
              <a:t>Primary Structure</a:t>
            </a:r>
            <a:endParaRPr lang="en-US" altLang="en-US" sz="5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162800" cy="182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>
                <a:solidFill>
                  <a:srgbClr val="CC3300"/>
                </a:solidFill>
                <a:latin typeface="Comic Sans MS" pitchFamily="66" charset="0"/>
              </a:rPr>
              <a:t>Amino acids</a:t>
            </a:r>
            <a:r>
              <a:rPr lang="en-US" sz="3600" b="1" smtClean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sz="3600" b="1" smtClean="0">
                <a:latin typeface="Comic Sans MS" pitchFamily="66" charset="0"/>
              </a:rPr>
              <a:t>bonded together by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peptide bonds (straight chains)</a:t>
            </a:r>
            <a:endParaRPr lang="en-US" b="1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3048000"/>
            <a:ext cx="6997700" cy="2359025"/>
            <a:chOff x="593" y="2208"/>
            <a:chExt cx="4408" cy="1486"/>
          </a:xfrm>
        </p:grpSpPr>
        <p:sp>
          <p:nvSpPr>
            <p:cNvPr id="50183" name="Oval 5"/>
            <p:cNvSpPr>
              <a:spLocks noChangeArrowheads="1"/>
            </p:cNvSpPr>
            <p:nvPr/>
          </p:nvSpPr>
          <p:spPr bwMode="auto">
            <a:xfrm>
              <a:off x="593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4" name="Oval 6"/>
            <p:cNvSpPr>
              <a:spLocks noChangeArrowheads="1"/>
            </p:cNvSpPr>
            <p:nvPr/>
          </p:nvSpPr>
          <p:spPr bwMode="auto">
            <a:xfrm>
              <a:off x="13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5" name="Oval 7"/>
            <p:cNvSpPr>
              <a:spLocks noChangeArrowheads="1"/>
            </p:cNvSpPr>
            <p:nvPr/>
          </p:nvSpPr>
          <p:spPr bwMode="auto">
            <a:xfrm>
              <a:off x="21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6" name="Oval 8"/>
            <p:cNvSpPr>
              <a:spLocks noChangeArrowheads="1"/>
            </p:cNvSpPr>
            <p:nvPr/>
          </p:nvSpPr>
          <p:spPr bwMode="auto">
            <a:xfrm>
              <a:off x="2945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7" name="Oval 9"/>
            <p:cNvSpPr>
              <a:spLocks noChangeArrowheads="1"/>
            </p:cNvSpPr>
            <p:nvPr/>
          </p:nvSpPr>
          <p:spPr bwMode="auto">
            <a:xfrm>
              <a:off x="3761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8" name="Oval 10"/>
            <p:cNvSpPr>
              <a:spLocks noChangeArrowheads="1"/>
            </p:cNvSpPr>
            <p:nvPr/>
          </p:nvSpPr>
          <p:spPr bwMode="auto">
            <a:xfrm>
              <a:off x="4529" y="2705"/>
              <a:ext cx="472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0189" name="Rectangle 11"/>
            <p:cNvSpPr>
              <a:spLocks noChangeArrowheads="1"/>
            </p:cNvSpPr>
            <p:nvPr/>
          </p:nvSpPr>
          <p:spPr bwMode="auto">
            <a:xfrm>
              <a:off x="624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aa1</a:t>
              </a:r>
            </a:p>
          </p:txBody>
        </p:sp>
        <p:sp>
          <p:nvSpPr>
            <p:cNvPr id="50190" name="Rectangle 12"/>
            <p:cNvSpPr>
              <a:spLocks noChangeArrowheads="1"/>
            </p:cNvSpPr>
            <p:nvPr/>
          </p:nvSpPr>
          <p:spPr bwMode="auto">
            <a:xfrm>
              <a:off x="1392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aa2</a:t>
              </a:r>
            </a:p>
          </p:txBody>
        </p:sp>
        <p:sp>
          <p:nvSpPr>
            <p:cNvPr id="50191" name="Rectangle 13"/>
            <p:cNvSpPr>
              <a:spLocks noChangeArrowheads="1"/>
            </p:cNvSpPr>
            <p:nvPr/>
          </p:nvSpPr>
          <p:spPr bwMode="auto">
            <a:xfrm>
              <a:off x="2160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aa3</a:t>
              </a:r>
            </a:p>
          </p:txBody>
        </p:sp>
        <p:sp>
          <p:nvSpPr>
            <p:cNvPr id="50192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aa4</a:t>
              </a:r>
            </a:p>
          </p:txBody>
        </p:sp>
        <p:sp>
          <p:nvSpPr>
            <p:cNvPr id="50193" name="Rectangle 15"/>
            <p:cNvSpPr>
              <a:spLocks noChangeArrowheads="1"/>
            </p:cNvSpPr>
            <p:nvPr/>
          </p:nvSpPr>
          <p:spPr bwMode="auto">
            <a:xfrm>
              <a:off x="3792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aa5</a:t>
              </a:r>
            </a:p>
          </p:txBody>
        </p:sp>
        <p:sp>
          <p:nvSpPr>
            <p:cNvPr id="50194" name="Rectangle 16"/>
            <p:cNvSpPr>
              <a:spLocks noChangeArrowheads="1"/>
            </p:cNvSpPr>
            <p:nvPr/>
          </p:nvSpPr>
          <p:spPr bwMode="auto">
            <a:xfrm>
              <a:off x="4560" y="2784"/>
              <a:ext cx="43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aa6</a:t>
              </a:r>
            </a:p>
          </p:txBody>
        </p:sp>
        <p:sp>
          <p:nvSpPr>
            <p:cNvPr id="50195" name="Line 17"/>
            <p:cNvSpPr>
              <a:spLocks noChangeShapeType="1"/>
            </p:cNvSpPr>
            <p:nvPr/>
          </p:nvSpPr>
          <p:spPr bwMode="auto">
            <a:xfrm>
              <a:off x="18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1085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2621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37" y="2941"/>
              <a:ext cx="30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4253" y="2941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Rectangle 22"/>
            <p:cNvSpPr>
              <a:spLocks noChangeArrowheads="1"/>
            </p:cNvSpPr>
            <p:nvPr/>
          </p:nvSpPr>
          <p:spPr bwMode="auto">
            <a:xfrm>
              <a:off x="864" y="3408"/>
              <a:ext cx="145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Peptide Bonds</a:t>
              </a:r>
            </a:p>
          </p:txBody>
        </p:sp>
        <p:sp>
          <p:nvSpPr>
            <p:cNvPr id="50201" name="Freeform 23"/>
            <p:cNvSpPr>
              <a:spLocks/>
            </p:cNvSpPr>
            <p:nvPr/>
          </p:nvSpPr>
          <p:spPr bwMode="auto">
            <a:xfrm>
              <a:off x="1189" y="3049"/>
              <a:ext cx="73" cy="325"/>
            </a:xfrm>
            <a:custGeom>
              <a:avLst/>
              <a:gdLst>
                <a:gd name="T0" fmla="*/ 72 w 73"/>
                <a:gd name="T1" fmla="*/ 324 h 325"/>
                <a:gd name="T2" fmla="*/ 60 w 73"/>
                <a:gd name="T3" fmla="*/ 288 h 325"/>
                <a:gd name="T4" fmla="*/ 48 w 73"/>
                <a:gd name="T5" fmla="*/ 252 h 325"/>
                <a:gd name="T6" fmla="*/ 36 w 73"/>
                <a:gd name="T7" fmla="*/ 216 h 325"/>
                <a:gd name="T8" fmla="*/ 24 w 73"/>
                <a:gd name="T9" fmla="*/ 180 h 325"/>
                <a:gd name="T10" fmla="*/ 24 w 73"/>
                <a:gd name="T11" fmla="*/ 144 h 325"/>
                <a:gd name="T12" fmla="*/ 12 w 73"/>
                <a:gd name="T13" fmla="*/ 108 h 325"/>
                <a:gd name="T14" fmla="*/ 0 w 73"/>
                <a:gd name="T15" fmla="*/ 72 h 325"/>
                <a:gd name="T16" fmla="*/ 0 w 73"/>
                <a:gd name="T17" fmla="*/ 36 h 325"/>
                <a:gd name="T18" fmla="*/ 0 w 73"/>
                <a:gd name="T19" fmla="*/ 0 h 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"/>
                <a:gd name="T31" fmla="*/ 0 h 325"/>
                <a:gd name="T32" fmla="*/ 73 w 73"/>
                <a:gd name="T33" fmla="*/ 325 h 3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" h="325">
                  <a:moveTo>
                    <a:pt x="72" y="324"/>
                  </a:moveTo>
                  <a:lnTo>
                    <a:pt x="60" y="288"/>
                  </a:lnTo>
                  <a:lnTo>
                    <a:pt x="48" y="252"/>
                  </a:lnTo>
                  <a:lnTo>
                    <a:pt x="36" y="216"/>
                  </a:lnTo>
                  <a:lnTo>
                    <a:pt x="24" y="180"/>
                  </a:lnTo>
                  <a:lnTo>
                    <a:pt x="24" y="144"/>
                  </a:lnTo>
                  <a:lnTo>
                    <a:pt x="12" y="108"/>
                  </a:lnTo>
                  <a:lnTo>
                    <a:pt x="0" y="72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Freeform 24"/>
            <p:cNvSpPr>
              <a:spLocks/>
            </p:cNvSpPr>
            <p:nvPr/>
          </p:nvSpPr>
          <p:spPr bwMode="auto">
            <a:xfrm>
              <a:off x="1885" y="3133"/>
              <a:ext cx="73" cy="289"/>
            </a:xfrm>
            <a:custGeom>
              <a:avLst/>
              <a:gdLst>
                <a:gd name="T0" fmla="*/ 0 w 73"/>
                <a:gd name="T1" fmla="*/ 288 h 289"/>
                <a:gd name="T2" fmla="*/ 24 w 73"/>
                <a:gd name="T3" fmla="*/ 252 h 289"/>
                <a:gd name="T4" fmla="*/ 36 w 73"/>
                <a:gd name="T5" fmla="*/ 216 h 289"/>
                <a:gd name="T6" fmla="*/ 48 w 73"/>
                <a:gd name="T7" fmla="*/ 180 h 289"/>
                <a:gd name="T8" fmla="*/ 60 w 73"/>
                <a:gd name="T9" fmla="*/ 144 h 289"/>
                <a:gd name="T10" fmla="*/ 60 w 73"/>
                <a:gd name="T11" fmla="*/ 108 h 289"/>
                <a:gd name="T12" fmla="*/ 72 w 73"/>
                <a:gd name="T13" fmla="*/ 72 h 289"/>
                <a:gd name="T14" fmla="*/ 72 w 73"/>
                <a:gd name="T15" fmla="*/ 36 h 289"/>
                <a:gd name="T16" fmla="*/ 72 w 73"/>
                <a:gd name="T17" fmla="*/ 0 h 2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289"/>
                <a:gd name="T29" fmla="*/ 73 w 73"/>
                <a:gd name="T30" fmla="*/ 289 h 2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289">
                  <a:moveTo>
                    <a:pt x="0" y="288"/>
                  </a:moveTo>
                  <a:lnTo>
                    <a:pt x="24" y="252"/>
                  </a:lnTo>
                  <a:lnTo>
                    <a:pt x="36" y="216"/>
                  </a:lnTo>
                  <a:lnTo>
                    <a:pt x="48" y="180"/>
                  </a:lnTo>
                  <a:lnTo>
                    <a:pt x="60" y="144"/>
                  </a:lnTo>
                  <a:lnTo>
                    <a:pt x="60" y="108"/>
                  </a:lnTo>
                  <a:lnTo>
                    <a:pt x="72" y="72"/>
                  </a:lnTo>
                  <a:lnTo>
                    <a:pt x="72" y="36"/>
                  </a:lnTo>
                  <a:lnTo>
                    <a:pt x="72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Rectangle 25"/>
            <p:cNvSpPr>
              <a:spLocks noChangeArrowheads="1"/>
            </p:cNvSpPr>
            <p:nvPr/>
          </p:nvSpPr>
          <p:spPr bwMode="auto">
            <a:xfrm>
              <a:off x="1248" y="2208"/>
              <a:ext cx="168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CC0000"/>
                  </a:solidFill>
                  <a:latin typeface="Arial" panose="020B0604020202020204" pitchFamily="34" charset="0"/>
                </a:rPr>
                <a:t>Amino Acids (aa)</a:t>
              </a:r>
              <a:endParaRPr lang="en-US" altLang="en-US" b="1">
                <a:latin typeface="Arial" panose="020B0604020202020204" pitchFamily="34" charset="0"/>
              </a:endParaRPr>
            </a:p>
          </p:txBody>
        </p:sp>
        <p:sp>
          <p:nvSpPr>
            <p:cNvPr id="50204" name="Line 26"/>
            <p:cNvSpPr>
              <a:spLocks noChangeShapeType="1"/>
            </p:cNvSpPr>
            <p:nvPr/>
          </p:nvSpPr>
          <p:spPr bwMode="auto">
            <a:xfrm flipV="1">
              <a:off x="989" y="2445"/>
              <a:ext cx="25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Line 27"/>
            <p:cNvSpPr>
              <a:spLocks noChangeShapeType="1"/>
            </p:cNvSpPr>
            <p:nvPr/>
          </p:nvSpPr>
          <p:spPr bwMode="auto">
            <a:xfrm>
              <a:off x="2880" y="2448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2" name="Footer Placeholder 3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572E28-97D2-4A14-B1E6-1E8DFDA6BC0C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3-dimensional folding arrangement of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primary structure</a:t>
            </a:r>
            <a:r>
              <a:rPr lang="en-US" sz="3200" b="1" smtClean="0">
                <a:latin typeface="Comic Sans MS" pitchFamily="66" charset="0"/>
              </a:rPr>
              <a:t> into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coils</a:t>
            </a:r>
            <a:r>
              <a:rPr lang="en-US" sz="3200" b="1" smtClean="0">
                <a:latin typeface="Comic Sans MS" pitchFamily="66" charset="0"/>
              </a:rPr>
              <a:t> and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pleats</a:t>
            </a:r>
            <a:r>
              <a:rPr lang="en-US" sz="3200" b="1" smtClean="0">
                <a:latin typeface="Comic Sans MS" pitchFamily="66" charset="0"/>
              </a:rPr>
              <a:t> held together by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hydrogen bonds</a:t>
            </a:r>
            <a:r>
              <a:rPr lang="en-US" sz="3200" b="1" smtClean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examples:</a:t>
            </a:r>
            <a:endParaRPr lang="en-US" sz="3200" b="1" smtClean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657600"/>
            <a:ext cx="3505200" cy="2667000"/>
            <a:chOff x="0" y="2304"/>
            <a:chExt cx="2208" cy="1680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2832"/>
              <a:ext cx="11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52247" name="Freeform 6"/>
            <p:cNvSpPr>
              <a:spLocks/>
            </p:cNvSpPr>
            <p:nvPr/>
          </p:nvSpPr>
          <p:spPr bwMode="auto">
            <a:xfrm>
              <a:off x="1056" y="2304"/>
              <a:ext cx="1152" cy="1680"/>
            </a:xfrm>
            <a:custGeom>
              <a:avLst/>
              <a:gdLst>
                <a:gd name="T0" fmla="*/ 1058 w 1128"/>
                <a:gd name="T1" fmla="*/ 21 h 1912"/>
                <a:gd name="T2" fmla="*/ 364 w 1128"/>
                <a:gd name="T3" fmla="*/ 21 h 1912"/>
                <a:gd name="T4" fmla="*/ 204 w 1128"/>
                <a:gd name="T5" fmla="*/ 147 h 1912"/>
                <a:gd name="T6" fmla="*/ 1004 w 1128"/>
                <a:gd name="T7" fmla="*/ 248 h 1912"/>
                <a:gd name="T8" fmla="*/ 1058 w 1128"/>
                <a:gd name="T9" fmla="*/ 147 h 1912"/>
                <a:gd name="T10" fmla="*/ 204 w 1128"/>
                <a:gd name="T11" fmla="*/ 272 h 1912"/>
                <a:gd name="T12" fmla="*/ 204 w 1128"/>
                <a:gd name="T13" fmla="*/ 373 h 1912"/>
                <a:gd name="T14" fmla="*/ 1004 w 1128"/>
                <a:gd name="T15" fmla="*/ 474 h 1912"/>
                <a:gd name="T16" fmla="*/ 1058 w 1128"/>
                <a:gd name="T17" fmla="*/ 373 h 1912"/>
                <a:gd name="T18" fmla="*/ 204 w 1128"/>
                <a:gd name="T19" fmla="*/ 499 h 1912"/>
                <a:gd name="T20" fmla="*/ 204 w 1128"/>
                <a:gd name="T21" fmla="*/ 624 h 1912"/>
                <a:gd name="T22" fmla="*/ 1058 w 1128"/>
                <a:gd name="T23" fmla="*/ 700 h 1912"/>
                <a:gd name="T24" fmla="*/ 1111 w 1128"/>
                <a:gd name="T25" fmla="*/ 574 h 1912"/>
                <a:gd name="T26" fmla="*/ 204 w 1128"/>
                <a:gd name="T27" fmla="*/ 749 h 1912"/>
                <a:gd name="T28" fmla="*/ 151 w 1128"/>
                <a:gd name="T29" fmla="*/ 901 h 1912"/>
                <a:gd name="T30" fmla="*/ 1111 w 1128"/>
                <a:gd name="T31" fmla="*/ 901 h 1912"/>
                <a:gd name="T32" fmla="*/ 1004 w 1128"/>
                <a:gd name="T33" fmla="*/ 800 h 1912"/>
                <a:gd name="T34" fmla="*/ 98 w 1128"/>
                <a:gd name="T35" fmla="*/ 1002 h 19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8"/>
                <a:gd name="T55" fmla="*/ 0 h 1912"/>
                <a:gd name="T56" fmla="*/ 1128 w 1128"/>
                <a:gd name="T57" fmla="*/ 1912 h 19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8" h="1912">
                  <a:moveTo>
                    <a:pt x="952" y="40"/>
                  </a:moveTo>
                  <a:cubicBezTo>
                    <a:pt x="704" y="20"/>
                    <a:pt x="456" y="0"/>
                    <a:pt x="328" y="40"/>
                  </a:cubicBezTo>
                  <a:cubicBezTo>
                    <a:pt x="200" y="80"/>
                    <a:pt x="88" y="208"/>
                    <a:pt x="184" y="280"/>
                  </a:cubicBezTo>
                  <a:cubicBezTo>
                    <a:pt x="280" y="352"/>
                    <a:pt x="776" y="472"/>
                    <a:pt x="904" y="472"/>
                  </a:cubicBezTo>
                  <a:cubicBezTo>
                    <a:pt x="1032" y="472"/>
                    <a:pt x="1072" y="272"/>
                    <a:pt x="952" y="280"/>
                  </a:cubicBezTo>
                  <a:cubicBezTo>
                    <a:pt x="832" y="288"/>
                    <a:pt x="312" y="448"/>
                    <a:pt x="184" y="520"/>
                  </a:cubicBezTo>
                  <a:cubicBezTo>
                    <a:pt x="56" y="592"/>
                    <a:pt x="64" y="648"/>
                    <a:pt x="184" y="712"/>
                  </a:cubicBezTo>
                  <a:cubicBezTo>
                    <a:pt x="304" y="776"/>
                    <a:pt x="776" y="904"/>
                    <a:pt x="904" y="904"/>
                  </a:cubicBezTo>
                  <a:cubicBezTo>
                    <a:pt x="1032" y="904"/>
                    <a:pt x="1072" y="704"/>
                    <a:pt x="952" y="712"/>
                  </a:cubicBezTo>
                  <a:cubicBezTo>
                    <a:pt x="832" y="720"/>
                    <a:pt x="312" y="872"/>
                    <a:pt x="184" y="952"/>
                  </a:cubicBezTo>
                  <a:cubicBezTo>
                    <a:pt x="56" y="1032"/>
                    <a:pt x="56" y="1128"/>
                    <a:pt x="184" y="1192"/>
                  </a:cubicBezTo>
                  <a:cubicBezTo>
                    <a:pt x="312" y="1256"/>
                    <a:pt x="816" y="1352"/>
                    <a:pt x="952" y="1336"/>
                  </a:cubicBezTo>
                  <a:cubicBezTo>
                    <a:pt x="1088" y="1320"/>
                    <a:pt x="1128" y="1080"/>
                    <a:pt x="1000" y="1096"/>
                  </a:cubicBezTo>
                  <a:cubicBezTo>
                    <a:pt x="872" y="1112"/>
                    <a:pt x="328" y="1328"/>
                    <a:pt x="184" y="1432"/>
                  </a:cubicBezTo>
                  <a:cubicBezTo>
                    <a:pt x="40" y="1536"/>
                    <a:pt x="0" y="1672"/>
                    <a:pt x="136" y="1720"/>
                  </a:cubicBezTo>
                  <a:cubicBezTo>
                    <a:pt x="272" y="1768"/>
                    <a:pt x="872" y="1752"/>
                    <a:pt x="1000" y="1720"/>
                  </a:cubicBezTo>
                  <a:cubicBezTo>
                    <a:pt x="1128" y="1688"/>
                    <a:pt x="1056" y="1496"/>
                    <a:pt x="904" y="1528"/>
                  </a:cubicBezTo>
                  <a:cubicBezTo>
                    <a:pt x="752" y="1560"/>
                    <a:pt x="420" y="1736"/>
                    <a:pt x="88" y="19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7"/>
            <p:cNvSpPr>
              <a:spLocks noChangeShapeType="1"/>
            </p:cNvSpPr>
            <p:nvPr/>
          </p:nvSpPr>
          <p:spPr bwMode="auto">
            <a:xfrm flipV="1">
              <a:off x="2112" y="3456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2112" y="3024"/>
              <a:ext cx="0" cy="24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2112" y="2640"/>
              <a:ext cx="0" cy="33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43400" y="3657600"/>
            <a:ext cx="4449763" cy="2054225"/>
            <a:chOff x="2736" y="2304"/>
            <a:chExt cx="2803" cy="1294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696" y="3312"/>
              <a:ext cx="184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2237" name="Freeform 12"/>
            <p:cNvSpPr>
              <a:spLocks/>
            </p:cNvSpPr>
            <p:nvPr/>
          </p:nvSpPr>
          <p:spPr bwMode="auto">
            <a:xfrm>
              <a:off x="2736" y="230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48"/>
                <a:gd name="T43" fmla="*/ 0 h 432"/>
                <a:gd name="T44" fmla="*/ 2448 w 2448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Freeform 13"/>
            <p:cNvSpPr>
              <a:spLocks/>
            </p:cNvSpPr>
            <p:nvPr/>
          </p:nvSpPr>
          <p:spPr bwMode="auto">
            <a:xfrm>
              <a:off x="2736" y="2784"/>
              <a:ext cx="2448" cy="432"/>
            </a:xfrm>
            <a:custGeom>
              <a:avLst/>
              <a:gdLst>
                <a:gd name="T0" fmla="*/ 0 w 2448"/>
                <a:gd name="T1" fmla="*/ 432 h 432"/>
                <a:gd name="T2" fmla="*/ 72 w 2448"/>
                <a:gd name="T3" fmla="*/ 360 h 432"/>
                <a:gd name="T4" fmla="*/ 108 w 2448"/>
                <a:gd name="T5" fmla="*/ 336 h 432"/>
                <a:gd name="T6" fmla="*/ 216 w 2448"/>
                <a:gd name="T7" fmla="*/ 240 h 432"/>
                <a:gd name="T8" fmla="*/ 276 w 2448"/>
                <a:gd name="T9" fmla="*/ 180 h 432"/>
                <a:gd name="T10" fmla="*/ 300 w 2448"/>
                <a:gd name="T11" fmla="*/ 144 h 432"/>
                <a:gd name="T12" fmla="*/ 336 w 2448"/>
                <a:gd name="T13" fmla="*/ 120 h 432"/>
                <a:gd name="T14" fmla="*/ 372 w 2448"/>
                <a:gd name="T15" fmla="*/ 84 h 432"/>
                <a:gd name="T16" fmla="*/ 396 w 2448"/>
                <a:gd name="T17" fmla="*/ 48 h 432"/>
                <a:gd name="T18" fmla="*/ 864 w 2448"/>
                <a:gd name="T19" fmla="*/ 432 h 432"/>
                <a:gd name="T20" fmla="*/ 1248 w 2448"/>
                <a:gd name="T21" fmla="*/ 48 h 432"/>
                <a:gd name="T22" fmla="*/ 1680 w 2448"/>
                <a:gd name="T23" fmla="*/ 432 h 432"/>
                <a:gd name="T24" fmla="*/ 2016 w 2448"/>
                <a:gd name="T25" fmla="*/ 0 h 432"/>
                <a:gd name="T26" fmla="*/ 2448 w 2448"/>
                <a:gd name="T27" fmla="*/ 432 h 4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48"/>
                <a:gd name="T43" fmla="*/ 0 h 432"/>
                <a:gd name="T44" fmla="*/ 2448 w 2448"/>
                <a:gd name="T45" fmla="*/ 432 h 4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48" h="432">
                  <a:moveTo>
                    <a:pt x="0" y="432"/>
                  </a:moveTo>
                  <a:cubicBezTo>
                    <a:pt x="24" y="408"/>
                    <a:pt x="44" y="379"/>
                    <a:pt x="72" y="360"/>
                  </a:cubicBezTo>
                  <a:cubicBezTo>
                    <a:pt x="84" y="352"/>
                    <a:pt x="97" y="346"/>
                    <a:pt x="108" y="336"/>
                  </a:cubicBezTo>
                  <a:cubicBezTo>
                    <a:pt x="231" y="226"/>
                    <a:pt x="134" y="294"/>
                    <a:pt x="216" y="240"/>
                  </a:cubicBezTo>
                  <a:cubicBezTo>
                    <a:pt x="280" y="144"/>
                    <a:pt x="196" y="260"/>
                    <a:pt x="276" y="180"/>
                  </a:cubicBezTo>
                  <a:cubicBezTo>
                    <a:pt x="286" y="170"/>
                    <a:pt x="290" y="154"/>
                    <a:pt x="300" y="144"/>
                  </a:cubicBezTo>
                  <a:cubicBezTo>
                    <a:pt x="310" y="134"/>
                    <a:pt x="325" y="129"/>
                    <a:pt x="336" y="120"/>
                  </a:cubicBezTo>
                  <a:cubicBezTo>
                    <a:pt x="349" y="109"/>
                    <a:pt x="361" y="97"/>
                    <a:pt x="372" y="84"/>
                  </a:cubicBezTo>
                  <a:cubicBezTo>
                    <a:pt x="381" y="73"/>
                    <a:pt x="396" y="48"/>
                    <a:pt x="396" y="48"/>
                  </a:cubicBezTo>
                  <a:lnTo>
                    <a:pt x="864" y="432"/>
                  </a:lnTo>
                  <a:lnTo>
                    <a:pt x="1248" y="48"/>
                  </a:lnTo>
                  <a:lnTo>
                    <a:pt x="1680" y="432"/>
                  </a:lnTo>
                  <a:lnTo>
                    <a:pt x="2016" y="0"/>
                  </a:lnTo>
                  <a:lnTo>
                    <a:pt x="2448" y="432"/>
                  </a:lnTo>
                </a:path>
              </a:pathLst>
            </a:custGeom>
            <a:noFill/>
            <a:ln w="5715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Line 14"/>
            <p:cNvSpPr>
              <a:spLocks noChangeShapeType="1"/>
            </p:cNvSpPr>
            <p:nvPr/>
          </p:nvSpPr>
          <p:spPr bwMode="auto">
            <a:xfrm>
              <a:off x="273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Line 15"/>
            <p:cNvSpPr>
              <a:spLocks noChangeShapeType="1"/>
            </p:cNvSpPr>
            <p:nvPr/>
          </p:nvSpPr>
          <p:spPr bwMode="auto">
            <a:xfrm>
              <a:off x="3120" y="2400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Line 16"/>
            <p:cNvSpPr>
              <a:spLocks noChangeShapeType="1"/>
            </p:cNvSpPr>
            <p:nvPr/>
          </p:nvSpPr>
          <p:spPr bwMode="auto">
            <a:xfrm>
              <a:off x="3600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Line 17"/>
            <p:cNvSpPr>
              <a:spLocks noChangeShapeType="1"/>
            </p:cNvSpPr>
            <p:nvPr/>
          </p:nvSpPr>
          <p:spPr bwMode="auto">
            <a:xfrm>
              <a:off x="3984" y="2352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Line 18"/>
            <p:cNvSpPr>
              <a:spLocks noChangeShapeType="1"/>
            </p:cNvSpPr>
            <p:nvPr/>
          </p:nvSpPr>
          <p:spPr bwMode="auto">
            <a:xfrm>
              <a:off x="4416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Line 19"/>
            <p:cNvSpPr>
              <a:spLocks noChangeShapeType="1"/>
            </p:cNvSpPr>
            <p:nvPr/>
          </p:nvSpPr>
          <p:spPr bwMode="auto">
            <a:xfrm>
              <a:off x="4752" y="2304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Line 20"/>
            <p:cNvSpPr>
              <a:spLocks noChangeShapeType="1"/>
            </p:cNvSpPr>
            <p:nvPr/>
          </p:nvSpPr>
          <p:spPr bwMode="auto">
            <a:xfrm>
              <a:off x="5184" y="2736"/>
              <a:ext cx="0" cy="48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05200" y="4648200"/>
            <a:ext cx="3549650" cy="1749425"/>
            <a:chOff x="2208" y="2928"/>
            <a:chExt cx="2236" cy="1102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784" y="3744"/>
              <a:ext cx="166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Hydrogen Bonds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2234" name="Line 23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528" cy="240"/>
            </a:xfrm>
            <a:prstGeom prst="line">
              <a:avLst/>
            </a:prstGeom>
            <a:noFill/>
            <a:ln w="508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Line 24"/>
            <p:cNvSpPr>
              <a:spLocks noChangeShapeType="1"/>
            </p:cNvSpPr>
            <p:nvPr/>
          </p:nvSpPr>
          <p:spPr bwMode="auto">
            <a:xfrm flipV="1">
              <a:off x="2976" y="2928"/>
              <a:ext cx="576" cy="816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2" name="Footer Placeholder 2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076F58-BD62-4694-883B-3D0AF81A3EB1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Tertiary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Secondary structures</a:t>
            </a:r>
            <a:r>
              <a:rPr lang="en-US" sz="3200" b="1" smtClean="0">
                <a:latin typeface="Comic Sans MS" pitchFamily="66" charset="0"/>
              </a:rPr>
              <a:t>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bent</a:t>
            </a:r>
            <a:r>
              <a:rPr lang="en-US" sz="3200" b="1" smtClean="0">
                <a:latin typeface="Comic Sans MS" pitchFamily="66" charset="0"/>
              </a:rPr>
              <a:t> and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folded</a:t>
            </a:r>
            <a:r>
              <a:rPr lang="en-US" sz="3200" b="1" smtClean="0">
                <a:latin typeface="Comic Sans MS" pitchFamily="66" charset="0"/>
              </a:rPr>
              <a:t> into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more complex 3-D arrangement</a:t>
            </a:r>
            <a:r>
              <a:rPr lang="en-US" sz="3200" b="1" smtClean="0">
                <a:latin typeface="Comic Sans MS" pitchFamily="66" charset="0"/>
              </a:rPr>
              <a:t> of linked polypeptides</a:t>
            </a:r>
          </a:p>
          <a:p>
            <a:pPr eaLnBrk="1" hangingPunct="1">
              <a:defRPr/>
            </a:pPr>
            <a:r>
              <a:rPr lang="en-US" sz="3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Bonds:  H-bonds, ionic, disulfide bridges (S-S)</a:t>
            </a:r>
          </a:p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Call a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“subunit”.</a:t>
            </a:r>
            <a:endParaRPr lang="en-US" sz="3200" b="1" smtClean="0">
              <a:latin typeface="Comic Sans MS" pitchFamily="66" charset="0"/>
            </a:endParaRP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3810000" y="3124200"/>
            <a:ext cx="5030788" cy="3468688"/>
          </a:xfrm>
          <a:custGeom>
            <a:avLst/>
            <a:gdLst>
              <a:gd name="T0" fmla="*/ 2147483646 w 3169"/>
              <a:gd name="T1" fmla="*/ 0 h 2185"/>
              <a:gd name="T2" fmla="*/ 2147483646 w 3169"/>
              <a:gd name="T3" fmla="*/ 2147483646 h 2185"/>
              <a:gd name="T4" fmla="*/ 2147483646 w 3169"/>
              <a:gd name="T5" fmla="*/ 2147483646 h 2185"/>
              <a:gd name="T6" fmla="*/ 0 w 3169"/>
              <a:gd name="T7" fmla="*/ 2147483646 h 2185"/>
              <a:gd name="T8" fmla="*/ 2147483646 w 3169"/>
              <a:gd name="T9" fmla="*/ 2147483646 h 2185"/>
              <a:gd name="T10" fmla="*/ 2147483646 w 3169"/>
              <a:gd name="T11" fmla="*/ 2147483646 h 2185"/>
              <a:gd name="T12" fmla="*/ 2147483646 w 3169"/>
              <a:gd name="T13" fmla="*/ 2147483646 h 2185"/>
              <a:gd name="T14" fmla="*/ 2147483646 w 3169"/>
              <a:gd name="T15" fmla="*/ 2147483646 h 2185"/>
              <a:gd name="T16" fmla="*/ 2147483646 w 3169"/>
              <a:gd name="T17" fmla="*/ 2147483646 h 2185"/>
              <a:gd name="T18" fmla="*/ 2147483646 w 3169"/>
              <a:gd name="T19" fmla="*/ 2147483646 h 2185"/>
              <a:gd name="T20" fmla="*/ 2147483646 w 3169"/>
              <a:gd name="T21" fmla="*/ 2147483646 h 2185"/>
              <a:gd name="T22" fmla="*/ 2147483646 w 3169"/>
              <a:gd name="T23" fmla="*/ 2147483646 h 2185"/>
              <a:gd name="T24" fmla="*/ 2147483646 w 3169"/>
              <a:gd name="T25" fmla="*/ 2147483646 h 2185"/>
              <a:gd name="T26" fmla="*/ 2147483646 w 3169"/>
              <a:gd name="T27" fmla="*/ 2147483646 h 2185"/>
              <a:gd name="T28" fmla="*/ 2147483646 w 3169"/>
              <a:gd name="T29" fmla="*/ 2147483646 h 2185"/>
              <a:gd name="T30" fmla="*/ 2147483646 w 3169"/>
              <a:gd name="T31" fmla="*/ 2147483646 h 2185"/>
              <a:gd name="T32" fmla="*/ 2147483646 w 3169"/>
              <a:gd name="T33" fmla="*/ 2147483646 h 2185"/>
              <a:gd name="T34" fmla="*/ 2147483646 w 3169"/>
              <a:gd name="T35" fmla="*/ 2147483646 h 2185"/>
              <a:gd name="T36" fmla="*/ 2147483646 w 3169"/>
              <a:gd name="T37" fmla="*/ 2147483646 h 2185"/>
              <a:gd name="T38" fmla="*/ 2147483646 w 3169"/>
              <a:gd name="T39" fmla="*/ 2147483646 h 2185"/>
              <a:gd name="T40" fmla="*/ 2147483646 w 3169"/>
              <a:gd name="T41" fmla="*/ 2147483646 h 2185"/>
              <a:gd name="T42" fmla="*/ 2147483646 w 3169"/>
              <a:gd name="T43" fmla="*/ 2147483646 h 2185"/>
              <a:gd name="T44" fmla="*/ 2147483646 w 3169"/>
              <a:gd name="T45" fmla="*/ 2147483646 h 2185"/>
              <a:gd name="T46" fmla="*/ 2147483646 w 3169"/>
              <a:gd name="T47" fmla="*/ 2147483646 h 2185"/>
              <a:gd name="T48" fmla="*/ 2147483646 w 3169"/>
              <a:gd name="T49" fmla="*/ 2147483646 h 2185"/>
              <a:gd name="T50" fmla="*/ 2147483646 w 3169"/>
              <a:gd name="T51" fmla="*/ 2147483646 h 2185"/>
              <a:gd name="T52" fmla="*/ 2147483646 w 3169"/>
              <a:gd name="T53" fmla="*/ 2147483646 h 2185"/>
              <a:gd name="T54" fmla="*/ 2147483646 w 3169"/>
              <a:gd name="T55" fmla="*/ 2147483646 h 2185"/>
              <a:gd name="T56" fmla="*/ 2147483646 w 3169"/>
              <a:gd name="T57" fmla="*/ 2147483646 h 2185"/>
              <a:gd name="T58" fmla="*/ 2147483646 w 3169"/>
              <a:gd name="T59" fmla="*/ 2147483646 h 2185"/>
              <a:gd name="T60" fmla="*/ 2147483646 w 3169"/>
              <a:gd name="T61" fmla="*/ 2147483646 h 2185"/>
              <a:gd name="T62" fmla="*/ 2147483646 w 3169"/>
              <a:gd name="T63" fmla="*/ 2147483646 h 2185"/>
              <a:gd name="T64" fmla="*/ 2147483646 w 3169"/>
              <a:gd name="T65" fmla="*/ 2147483646 h 2185"/>
              <a:gd name="T66" fmla="*/ 2147483646 w 3169"/>
              <a:gd name="T67" fmla="*/ 2147483646 h 2185"/>
              <a:gd name="T68" fmla="*/ 2147483646 w 3169"/>
              <a:gd name="T69" fmla="*/ 2147483646 h 2185"/>
              <a:gd name="T70" fmla="*/ 2147483646 w 3169"/>
              <a:gd name="T71" fmla="*/ 2147483646 h 2185"/>
              <a:gd name="T72" fmla="*/ 2147483646 w 3169"/>
              <a:gd name="T73" fmla="*/ 2147483646 h 2185"/>
              <a:gd name="T74" fmla="*/ 2147483646 w 3169"/>
              <a:gd name="T75" fmla="*/ 2147483646 h 2185"/>
              <a:gd name="T76" fmla="*/ 2147483646 w 3169"/>
              <a:gd name="T77" fmla="*/ 2147483646 h 2185"/>
              <a:gd name="T78" fmla="*/ 2147483646 w 3169"/>
              <a:gd name="T79" fmla="*/ 2147483646 h 2185"/>
              <a:gd name="T80" fmla="*/ 2147483646 w 3169"/>
              <a:gd name="T81" fmla="*/ 2147483646 h 2185"/>
              <a:gd name="T82" fmla="*/ 2147483646 w 3169"/>
              <a:gd name="T83" fmla="*/ 2147483646 h 2185"/>
              <a:gd name="T84" fmla="*/ 2147483646 w 3169"/>
              <a:gd name="T85" fmla="*/ 2147483646 h 2185"/>
              <a:gd name="T86" fmla="*/ 2147483646 w 3169"/>
              <a:gd name="T87" fmla="*/ 2147483646 h 2185"/>
              <a:gd name="T88" fmla="*/ 2147483646 w 3169"/>
              <a:gd name="T89" fmla="*/ 2147483646 h 2185"/>
              <a:gd name="T90" fmla="*/ 2147483646 w 3169"/>
              <a:gd name="T91" fmla="*/ 2147483646 h 2185"/>
              <a:gd name="T92" fmla="*/ 2147483646 w 3169"/>
              <a:gd name="T93" fmla="*/ 2147483646 h 2185"/>
              <a:gd name="T94" fmla="*/ 2147483646 w 3169"/>
              <a:gd name="T95" fmla="*/ 2147483646 h 2185"/>
              <a:gd name="T96" fmla="*/ 2147483646 w 3169"/>
              <a:gd name="T97" fmla="*/ 2147483646 h 2185"/>
              <a:gd name="T98" fmla="*/ 2147483646 w 3169"/>
              <a:gd name="T99" fmla="*/ 2147483646 h 2185"/>
              <a:gd name="T100" fmla="*/ 2147483646 w 3169"/>
              <a:gd name="T101" fmla="*/ 2147483646 h 2185"/>
              <a:gd name="T102" fmla="*/ 2147483646 w 3169"/>
              <a:gd name="T103" fmla="*/ 2147483646 h 2185"/>
              <a:gd name="T104" fmla="*/ 2147483646 w 3169"/>
              <a:gd name="T105" fmla="*/ 2147483646 h 2185"/>
              <a:gd name="T106" fmla="*/ 2147483646 w 3169"/>
              <a:gd name="T107" fmla="*/ 2147483646 h 2185"/>
              <a:gd name="T108" fmla="*/ 2147483646 w 3169"/>
              <a:gd name="T109" fmla="*/ 2147483646 h 2185"/>
              <a:gd name="T110" fmla="*/ 2147483646 w 3169"/>
              <a:gd name="T111" fmla="*/ 2147483646 h 2185"/>
              <a:gd name="T112" fmla="*/ 2147483646 w 3169"/>
              <a:gd name="T113" fmla="*/ 2147483646 h 2185"/>
              <a:gd name="T114" fmla="*/ 2147483646 w 3169"/>
              <a:gd name="T115" fmla="*/ 2147483646 h 218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69"/>
              <a:gd name="T175" fmla="*/ 0 h 2185"/>
              <a:gd name="T176" fmla="*/ 3169 w 3169"/>
              <a:gd name="T177" fmla="*/ 2185 h 218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69" h="2185">
                <a:moveTo>
                  <a:pt x="1908" y="0"/>
                </a:moveTo>
                <a:lnTo>
                  <a:pt x="1872" y="24"/>
                </a:lnTo>
                <a:lnTo>
                  <a:pt x="1824" y="24"/>
                </a:lnTo>
                <a:lnTo>
                  <a:pt x="1752" y="12"/>
                </a:lnTo>
                <a:lnTo>
                  <a:pt x="1680" y="12"/>
                </a:lnTo>
                <a:lnTo>
                  <a:pt x="1644" y="12"/>
                </a:lnTo>
                <a:lnTo>
                  <a:pt x="1608" y="0"/>
                </a:lnTo>
                <a:lnTo>
                  <a:pt x="1572" y="0"/>
                </a:lnTo>
                <a:lnTo>
                  <a:pt x="1536" y="0"/>
                </a:lnTo>
                <a:lnTo>
                  <a:pt x="1500" y="0"/>
                </a:lnTo>
                <a:lnTo>
                  <a:pt x="1404" y="0"/>
                </a:lnTo>
                <a:lnTo>
                  <a:pt x="1332" y="0"/>
                </a:lnTo>
                <a:lnTo>
                  <a:pt x="1260" y="0"/>
                </a:lnTo>
                <a:lnTo>
                  <a:pt x="1188" y="12"/>
                </a:lnTo>
                <a:lnTo>
                  <a:pt x="1116" y="12"/>
                </a:lnTo>
                <a:lnTo>
                  <a:pt x="1044" y="12"/>
                </a:lnTo>
                <a:lnTo>
                  <a:pt x="972" y="12"/>
                </a:lnTo>
                <a:lnTo>
                  <a:pt x="900" y="12"/>
                </a:lnTo>
                <a:lnTo>
                  <a:pt x="828" y="24"/>
                </a:lnTo>
                <a:lnTo>
                  <a:pt x="756" y="24"/>
                </a:lnTo>
                <a:lnTo>
                  <a:pt x="684" y="24"/>
                </a:lnTo>
                <a:lnTo>
                  <a:pt x="588" y="24"/>
                </a:lnTo>
                <a:lnTo>
                  <a:pt x="516" y="36"/>
                </a:lnTo>
                <a:lnTo>
                  <a:pt x="396" y="48"/>
                </a:lnTo>
                <a:lnTo>
                  <a:pt x="324" y="60"/>
                </a:lnTo>
                <a:lnTo>
                  <a:pt x="228" y="84"/>
                </a:lnTo>
                <a:lnTo>
                  <a:pt x="180" y="96"/>
                </a:lnTo>
                <a:lnTo>
                  <a:pt x="132" y="132"/>
                </a:lnTo>
                <a:lnTo>
                  <a:pt x="84" y="180"/>
                </a:lnTo>
                <a:lnTo>
                  <a:pt x="48" y="216"/>
                </a:lnTo>
                <a:lnTo>
                  <a:pt x="36" y="252"/>
                </a:lnTo>
                <a:lnTo>
                  <a:pt x="24" y="288"/>
                </a:lnTo>
                <a:lnTo>
                  <a:pt x="12" y="336"/>
                </a:lnTo>
                <a:lnTo>
                  <a:pt x="0" y="408"/>
                </a:lnTo>
                <a:lnTo>
                  <a:pt x="0" y="456"/>
                </a:lnTo>
                <a:lnTo>
                  <a:pt x="0" y="492"/>
                </a:lnTo>
                <a:lnTo>
                  <a:pt x="0" y="528"/>
                </a:lnTo>
                <a:lnTo>
                  <a:pt x="0" y="564"/>
                </a:lnTo>
                <a:lnTo>
                  <a:pt x="0" y="636"/>
                </a:lnTo>
                <a:lnTo>
                  <a:pt x="0" y="708"/>
                </a:lnTo>
                <a:lnTo>
                  <a:pt x="0" y="804"/>
                </a:lnTo>
                <a:lnTo>
                  <a:pt x="0" y="876"/>
                </a:lnTo>
                <a:lnTo>
                  <a:pt x="0" y="948"/>
                </a:lnTo>
                <a:lnTo>
                  <a:pt x="0" y="984"/>
                </a:lnTo>
                <a:lnTo>
                  <a:pt x="0" y="1032"/>
                </a:lnTo>
                <a:lnTo>
                  <a:pt x="0" y="1080"/>
                </a:lnTo>
                <a:lnTo>
                  <a:pt x="0" y="1128"/>
                </a:lnTo>
                <a:lnTo>
                  <a:pt x="0" y="1224"/>
                </a:lnTo>
                <a:lnTo>
                  <a:pt x="0" y="1320"/>
                </a:lnTo>
                <a:lnTo>
                  <a:pt x="12" y="1356"/>
                </a:lnTo>
                <a:lnTo>
                  <a:pt x="24" y="1404"/>
                </a:lnTo>
                <a:lnTo>
                  <a:pt x="48" y="1452"/>
                </a:lnTo>
                <a:lnTo>
                  <a:pt x="60" y="1488"/>
                </a:lnTo>
                <a:lnTo>
                  <a:pt x="96" y="1512"/>
                </a:lnTo>
                <a:lnTo>
                  <a:pt x="108" y="1584"/>
                </a:lnTo>
                <a:lnTo>
                  <a:pt x="132" y="1656"/>
                </a:lnTo>
                <a:lnTo>
                  <a:pt x="204" y="1752"/>
                </a:lnTo>
                <a:lnTo>
                  <a:pt x="240" y="1800"/>
                </a:lnTo>
                <a:lnTo>
                  <a:pt x="276" y="1848"/>
                </a:lnTo>
                <a:lnTo>
                  <a:pt x="312" y="1872"/>
                </a:lnTo>
                <a:lnTo>
                  <a:pt x="360" y="1920"/>
                </a:lnTo>
                <a:lnTo>
                  <a:pt x="432" y="1944"/>
                </a:lnTo>
                <a:lnTo>
                  <a:pt x="504" y="1956"/>
                </a:lnTo>
                <a:lnTo>
                  <a:pt x="624" y="1992"/>
                </a:lnTo>
                <a:lnTo>
                  <a:pt x="696" y="2016"/>
                </a:lnTo>
                <a:lnTo>
                  <a:pt x="768" y="2016"/>
                </a:lnTo>
                <a:lnTo>
                  <a:pt x="864" y="2028"/>
                </a:lnTo>
                <a:lnTo>
                  <a:pt x="936" y="2028"/>
                </a:lnTo>
                <a:lnTo>
                  <a:pt x="1008" y="2028"/>
                </a:lnTo>
                <a:lnTo>
                  <a:pt x="1104" y="2040"/>
                </a:lnTo>
                <a:lnTo>
                  <a:pt x="1176" y="2040"/>
                </a:lnTo>
                <a:lnTo>
                  <a:pt x="1248" y="2040"/>
                </a:lnTo>
                <a:lnTo>
                  <a:pt x="1368" y="2064"/>
                </a:lnTo>
                <a:lnTo>
                  <a:pt x="1464" y="2076"/>
                </a:lnTo>
                <a:lnTo>
                  <a:pt x="1560" y="2088"/>
                </a:lnTo>
                <a:lnTo>
                  <a:pt x="1656" y="2112"/>
                </a:lnTo>
                <a:lnTo>
                  <a:pt x="1728" y="2136"/>
                </a:lnTo>
                <a:lnTo>
                  <a:pt x="1800" y="2148"/>
                </a:lnTo>
                <a:lnTo>
                  <a:pt x="1848" y="2160"/>
                </a:lnTo>
                <a:lnTo>
                  <a:pt x="1920" y="2172"/>
                </a:lnTo>
                <a:lnTo>
                  <a:pt x="1992" y="2172"/>
                </a:lnTo>
                <a:lnTo>
                  <a:pt x="2088" y="2184"/>
                </a:lnTo>
                <a:lnTo>
                  <a:pt x="2184" y="2184"/>
                </a:lnTo>
                <a:lnTo>
                  <a:pt x="2328" y="2184"/>
                </a:lnTo>
                <a:lnTo>
                  <a:pt x="2472" y="2172"/>
                </a:lnTo>
                <a:lnTo>
                  <a:pt x="2592" y="2160"/>
                </a:lnTo>
                <a:lnTo>
                  <a:pt x="2688" y="2148"/>
                </a:lnTo>
                <a:lnTo>
                  <a:pt x="2724" y="2136"/>
                </a:lnTo>
                <a:lnTo>
                  <a:pt x="2820" y="2112"/>
                </a:lnTo>
                <a:lnTo>
                  <a:pt x="2916" y="2040"/>
                </a:lnTo>
                <a:lnTo>
                  <a:pt x="2988" y="2016"/>
                </a:lnTo>
                <a:lnTo>
                  <a:pt x="3060" y="1944"/>
                </a:lnTo>
                <a:lnTo>
                  <a:pt x="3132" y="1848"/>
                </a:lnTo>
                <a:lnTo>
                  <a:pt x="3144" y="1728"/>
                </a:lnTo>
                <a:lnTo>
                  <a:pt x="3156" y="1656"/>
                </a:lnTo>
                <a:lnTo>
                  <a:pt x="3168" y="1560"/>
                </a:lnTo>
                <a:lnTo>
                  <a:pt x="3168" y="1464"/>
                </a:lnTo>
                <a:lnTo>
                  <a:pt x="3168" y="1392"/>
                </a:lnTo>
                <a:lnTo>
                  <a:pt x="3168" y="1272"/>
                </a:lnTo>
                <a:lnTo>
                  <a:pt x="3156" y="1176"/>
                </a:lnTo>
                <a:lnTo>
                  <a:pt x="3156" y="1080"/>
                </a:lnTo>
                <a:lnTo>
                  <a:pt x="3144" y="984"/>
                </a:lnTo>
                <a:lnTo>
                  <a:pt x="3120" y="864"/>
                </a:lnTo>
                <a:lnTo>
                  <a:pt x="3096" y="768"/>
                </a:lnTo>
                <a:lnTo>
                  <a:pt x="3072" y="696"/>
                </a:lnTo>
                <a:lnTo>
                  <a:pt x="3048" y="624"/>
                </a:lnTo>
                <a:lnTo>
                  <a:pt x="2976" y="528"/>
                </a:lnTo>
                <a:lnTo>
                  <a:pt x="2904" y="456"/>
                </a:lnTo>
                <a:lnTo>
                  <a:pt x="2832" y="384"/>
                </a:lnTo>
                <a:lnTo>
                  <a:pt x="2808" y="288"/>
                </a:lnTo>
                <a:lnTo>
                  <a:pt x="2760" y="240"/>
                </a:lnTo>
                <a:lnTo>
                  <a:pt x="2664" y="204"/>
                </a:lnTo>
                <a:lnTo>
                  <a:pt x="2628" y="168"/>
                </a:lnTo>
                <a:lnTo>
                  <a:pt x="2580" y="144"/>
                </a:lnTo>
                <a:lnTo>
                  <a:pt x="2484" y="108"/>
                </a:lnTo>
                <a:lnTo>
                  <a:pt x="2412" y="96"/>
                </a:lnTo>
                <a:lnTo>
                  <a:pt x="2292" y="60"/>
                </a:lnTo>
                <a:lnTo>
                  <a:pt x="2196" y="48"/>
                </a:lnTo>
                <a:lnTo>
                  <a:pt x="2148" y="36"/>
                </a:lnTo>
                <a:lnTo>
                  <a:pt x="2112" y="24"/>
                </a:lnTo>
                <a:lnTo>
                  <a:pt x="2076" y="24"/>
                </a:lnTo>
                <a:lnTo>
                  <a:pt x="2040" y="12"/>
                </a:lnTo>
                <a:lnTo>
                  <a:pt x="2004" y="12"/>
                </a:lnTo>
                <a:lnTo>
                  <a:pt x="1968" y="12"/>
                </a:lnTo>
                <a:lnTo>
                  <a:pt x="1932" y="12"/>
                </a:lnTo>
                <a:lnTo>
                  <a:pt x="1896" y="12"/>
                </a:lnTo>
                <a:lnTo>
                  <a:pt x="1860" y="36"/>
                </a:lnTo>
                <a:lnTo>
                  <a:pt x="1788" y="48"/>
                </a:lnTo>
                <a:lnTo>
                  <a:pt x="1716" y="72"/>
                </a:lnTo>
                <a:lnTo>
                  <a:pt x="1680" y="84"/>
                </a:lnTo>
                <a:lnTo>
                  <a:pt x="1644" y="108"/>
                </a:lnTo>
                <a:lnTo>
                  <a:pt x="1608" y="120"/>
                </a:lnTo>
                <a:lnTo>
                  <a:pt x="1560" y="132"/>
                </a:lnTo>
                <a:lnTo>
                  <a:pt x="1524" y="132"/>
                </a:lnTo>
                <a:lnTo>
                  <a:pt x="1488" y="132"/>
                </a:lnTo>
                <a:lnTo>
                  <a:pt x="1452" y="120"/>
                </a:lnTo>
                <a:lnTo>
                  <a:pt x="1356" y="108"/>
                </a:lnTo>
                <a:lnTo>
                  <a:pt x="1308" y="108"/>
                </a:lnTo>
                <a:lnTo>
                  <a:pt x="1188" y="96"/>
                </a:lnTo>
                <a:lnTo>
                  <a:pt x="1092" y="96"/>
                </a:lnTo>
                <a:lnTo>
                  <a:pt x="1020" y="96"/>
                </a:lnTo>
                <a:lnTo>
                  <a:pt x="924" y="96"/>
                </a:lnTo>
                <a:lnTo>
                  <a:pt x="852" y="96"/>
                </a:lnTo>
                <a:lnTo>
                  <a:pt x="780" y="96"/>
                </a:lnTo>
                <a:lnTo>
                  <a:pt x="744" y="96"/>
                </a:lnTo>
                <a:lnTo>
                  <a:pt x="708" y="96"/>
                </a:lnTo>
                <a:lnTo>
                  <a:pt x="612" y="108"/>
                </a:lnTo>
                <a:lnTo>
                  <a:pt x="516" y="108"/>
                </a:lnTo>
                <a:lnTo>
                  <a:pt x="444" y="120"/>
                </a:lnTo>
                <a:lnTo>
                  <a:pt x="372" y="132"/>
                </a:lnTo>
                <a:lnTo>
                  <a:pt x="276" y="144"/>
                </a:lnTo>
                <a:lnTo>
                  <a:pt x="240" y="144"/>
                </a:lnTo>
                <a:lnTo>
                  <a:pt x="204" y="180"/>
                </a:lnTo>
                <a:lnTo>
                  <a:pt x="204" y="228"/>
                </a:lnTo>
                <a:lnTo>
                  <a:pt x="204" y="300"/>
                </a:lnTo>
                <a:lnTo>
                  <a:pt x="204" y="336"/>
                </a:lnTo>
                <a:lnTo>
                  <a:pt x="228" y="372"/>
                </a:lnTo>
                <a:lnTo>
                  <a:pt x="264" y="396"/>
                </a:lnTo>
                <a:lnTo>
                  <a:pt x="360" y="420"/>
                </a:lnTo>
                <a:lnTo>
                  <a:pt x="456" y="444"/>
                </a:lnTo>
                <a:lnTo>
                  <a:pt x="552" y="456"/>
                </a:lnTo>
                <a:lnTo>
                  <a:pt x="648" y="468"/>
                </a:lnTo>
                <a:lnTo>
                  <a:pt x="744" y="480"/>
                </a:lnTo>
                <a:lnTo>
                  <a:pt x="864" y="492"/>
                </a:lnTo>
                <a:lnTo>
                  <a:pt x="912" y="492"/>
                </a:lnTo>
                <a:lnTo>
                  <a:pt x="1008" y="468"/>
                </a:lnTo>
                <a:lnTo>
                  <a:pt x="1044" y="432"/>
                </a:lnTo>
                <a:lnTo>
                  <a:pt x="1044" y="396"/>
                </a:lnTo>
                <a:lnTo>
                  <a:pt x="1008" y="372"/>
                </a:lnTo>
                <a:lnTo>
                  <a:pt x="972" y="372"/>
                </a:lnTo>
                <a:lnTo>
                  <a:pt x="936" y="360"/>
                </a:lnTo>
                <a:lnTo>
                  <a:pt x="888" y="348"/>
                </a:lnTo>
                <a:lnTo>
                  <a:pt x="792" y="336"/>
                </a:lnTo>
                <a:lnTo>
                  <a:pt x="696" y="336"/>
                </a:lnTo>
                <a:lnTo>
                  <a:pt x="600" y="324"/>
                </a:lnTo>
                <a:lnTo>
                  <a:pt x="504" y="324"/>
                </a:lnTo>
                <a:lnTo>
                  <a:pt x="432" y="324"/>
                </a:lnTo>
                <a:lnTo>
                  <a:pt x="360" y="324"/>
                </a:lnTo>
                <a:lnTo>
                  <a:pt x="288" y="324"/>
                </a:lnTo>
                <a:lnTo>
                  <a:pt x="252" y="324"/>
                </a:lnTo>
                <a:lnTo>
                  <a:pt x="204" y="348"/>
                </a:lnTo>
                <a:lnTo>
                  <a:pt x="168" y="396"/>
                </a:lnTo>
                <a:lnTo>
                  <a:pt x="144" y="432"/>
                </a:lnTo>
                <a:lnTo>
                  <a:pt x="144" y="480"/>
                </a:lnTo>
                <a:lnTo>
                  <a:pt x="144" y="516"/>
                </a:lnTo>
                <a:lnTo>
                  <a:pt x="144" y="564"/>
                </a:lnTo>
                <a:lnTo>
                  <a:pt x="168" y="660"/>
                </a:lnTo>
                <a:lnTo>
                  <a:pt x="180" y="732"/>
                </a:lnTo>
                <a:lnTo>
                  <a:pt x="228" y="768"/>
                </a:lnTo>
                <a:lnTo>
                  <a:pt x="324" y="792"/>
                </a:lnTo>
                <a:lnTo>
                  <a:pt x="420" y="816"/>
                </a:lnTo>
                <a:lnTo>
                  <a:pt x="540" y="828"/>
                </a:lnTo>
                <a:lnTo>
                  <a:pt x="636" y="840"/>
                </a:lnTo>
                <a:lnTo>
                  <a:pt x="732" y="840"/>
                </a:lnTo>
                <a:lnTo>
                  <a:pt x="804" y="840"/>
                </a:lnTo>
                <a:lnTo>
                  <a:pt x="876" y="840"/>
                </a:lnTo>
                <a:lnTo>
                  <a:pt x="912" y="840"/>
                </a:lnTo>
                <a:lnTo>
                  <a:pt x="960" y="828"/>
                </a:lnTo>
                <a:lnTo>
                  <a:pt x="1032" y="816"/>
                </a:lnTo>
                <a:lnTo>
                  <a:pt x="1104" y="804"/>
                </a:lnTo>
                <a:lnTo>
                  <a:pt x="1140" y="780"/>
                </a:lnTo>
                <a:lnTo>
                  <a:pt x="1140" y="744"/>
                </a:lnTo>
                <a:lnTo>
                  <a:pt x="1092" y="720"/>
                </a:lnTo>
                <a:lnTo>
                  <a:pt x="1056" y="696"/>
                </a:lnTo>
                <a:lnTo>
                  <a:pt x="960" y="684"/>
                </a:lnTo>
                <a:lnTo>
                  <a:pt x="864" y="672"/>
                </a:lnTo>
                <a:lnTo>
                  <a:pt x="792" y="660"/>
                </a:lnTo>
                <a:lnTo>
                  <a:pt x="720" y="660"/>
                </a:lnTo>
                <a:lnTo>
                  <a:pt x="600" y="660"/>
                </a:lnTo>
                <a:lnTo>
                  <a:pt x="504" y="660"/>
                </a:lnTo>
                <a:lnTo>
                  <a:pt x="432" y="660"/>
                </a:lnTo>
                <a:lnTo>
                  <a:pt x="360" y="660"/>
                </a:lnTo>
                <a:lnTo>
                  <a:pt x="312" y="660"/>
                </a:lnTo>
                <a:lnTo>
                  <a:pt x="276" y="672"/>
                </a:lnTo>
                <a:lnTo>
                  <a:pt x="240" y="696"/>
                </a:lnTo>
                <a:lnTo>
                  <a:pt x="204" y="732"/>
                </a:lnTo>
                <a:lnTo>
                  <a:pt x="180" y="768"/>
                </a:lnTo>
                <a:lnTo>
                  <a:pt x="168" y="804"/>
                </a:lnTo>
                <a:lnTo>
                  <a:pt x="168" y="852"/>
                </a:lnTo>
                <a:lnTo>
                  <a:pt x="192" y="888"/>
                </a:lnTo>
                <a:lnTo>
                  <a:pt x="204" y="924"/>
                </a:lnTo>
                <a:lnTo>
                  <a:pt x="228" y="972"/>
                </a:lnTo>
                <a:lnTo>
                  <a:pt x="324" y="1068"/>
                </a:lnTo>
                <a:lnTo>
                  <a:pt x="420" y="1164"/>
                </a:lnTo>
                <a:lnTo>
                  <a:pt x="492" y="1188"/>
                </a:lnTo>
                <a:lnTo>
                  <a:pt x="564" y="1212"/>
                </a:lnTo>
                <a:lnTo>
                  <a:pt x="636" y="1224"/>
                </a:lnTo>
                <a:lnTo>
                  <a:pt x="684" y="1224"/>
                </a:lnTo>
                <a:lnTo>
                  <a:pt x="732" y="1224"/>
                </a:lnTo>
                <a:lnTo>
                  <a:pt x="768" y="1224"/>
                </a:lnTo>
                <a:lnTo>
                  <a:pt x="864" y="1212"/>
                </a:lnTo>
                <a:lnTo>
                  <a:pt x="912" y="1200"/>
                </a:lnTo>
                <a:lnTo>
                  <a:pt x="948" y="1176"/>
                </a:lnTo>
                <a:lnTo>
                  <a:pt x="996" y="1152"/>
                </a:lnTo>
                <a:lnTo>
                  <a:pt x="1008" y="1116"/>
                </a:lnTo>
                <a:lnTo>
                  <a:pt x="1032" y="1080"/>
                </a:lnTo>
                <a:lnTo>
                  <a:pt x="1020" y="1044"/>
                </a:lnTo>
                <a:lnTo>
                  <a:pt x="972" y="1020"/>
                </a:lnTo>
                <a:lnTo>
                  <a:pt x="876" y="1020"/>
                </a:lnTo>
                <a:lnTo>
                  <a:pt x="780" y="1020"/>
                </a:lnTo>
                <a:lnTo>
                  <a:pt x="684" y="1020"/>
                </a:lnTo>
                <a:lnTo>
                  <a:pt x="564" y="1020"/>
                </a:lnTo>
                <a:lnTo>
                  <a:pt x="444" y="1020"/>
                </a:lnTo>
                <a:lnTo>
                  <a:pt x="348" y="1020"/>
                </a:lnTo>
                <a:lnTo>
                  <a:pt x="276" y="1020"/>
                </a:lnTo>
                <a:lnTo>
                  <a:pt x="204" y="1020"/>
                </a:lnTo>
                <a:lnTo>
                  <a:pt x="156" y="1032"/>
                </a:lnTo>
                <a:lnTo>
                  <a:pt x="120" y="1056"/>
                </a:lnTo>
                <a:lnTo>
                  <a:pt x="84" y="1092"/>
                </a:lnTo>
                <a:lnTo>
                  <a:pt x="72" y="1128"/>
                </a:lnTo>
                <a:lnTo>
                  <a:pt x="60" y="1176"/>
                </a:lnTo>
                <a:lnTo>
                  <a:pt x="60" y="1212"/>
                </a:lnTo>
                <a:lnTo>
                  <a:pt x="84" y="1248"/>
                </a:lnTo>
                <a:lnTo>
                  <a:pt x="120" y="1284"/>
                </a:lnTo>
                <a:lnTo>
                  <a:pt x="156" y="1332"/>
                </a:lnTo>
                <a:lnTo>
                  <a:pt x="228" y="1356"/>
                </a:lnTo>
                <a:lnTo>
                  <a:pt x="324" y="1380"/>
                </a:lnTo>
                <a:lnTo>
                  <a:pt x="420" y="1452"/>
                </a:lnTo>
                <a:lnTo>
                  <a:pt x="468" y="1488"/>
                </a:lnTo>
                <a:lnTo>
                  <a:pt x="540" y="1500"/>
                </a:lnTo>
                <a:lnTo>
                  <a:pt x="636" y="1500"/>
                </a:lnTo>
                <a:lnTo>
                  <a:pt x="708" y="1500"/>
                </a:lnTo>
                <a:lnTo>
                  <a:pt x="780" y="1500"/>
                </a:lnTo>
                <a:lnTo>
                  <a:pt x="852" y="1500"/>
                </a:lnTo>
                <a:lnTo>
                  <a:pt x="924" y="1500"/>
                </a:lnTo>
                <a:lnTo>
                  <a:pt x="972" y="1500"/>
                </a:lnTo>
                <a:lnTo>
                  <a:pt x="1008" y="1476"/>
                </a:lnTo>
                <a:lnTo>
                  <a:pt x="1032" y="1428"/>
                </a:lnTo>
                <a:lnTo>
                  <a:pt x="1020" y="1380"/>
                </a:lnTo>
                <a:lnTo>
                  <a:pt x="984" y="1368"/>
                </a:lnTo>
                <a:lnTo>
                  <a:pt x="936" y="1368"/>
                </a:lnTo>
                <a:lnTo>
                  <a:pt x="840" y="1368"/>
                </a:lnTo>
                <a:lnTo>
                  <a:pt x="768" y="1368"/>
                </a:lnTo>
                <a:lnTo>
                  <a:pt x="672" y="1368"/>
                </a:lnTo>
                <a:lnTo>
                  <a:pt x="576" y="1368"/>
                </a:lnTo>
                <a:lnTo>
                  <a:pt x="504" y="1368"/>
                </a:lnTo>
                <a:lnTo>
                  <a:pt x="456" y="1380"/>
                </a:lnTo>
                <a:lnTo>
                  <a:pt x="408" y="1392"/>
                </a:lnTo>
                <a:lnTo>
                  <a:pt x="372" y="1404"/>
                </a:lnTo>
                <a:lnTo>
                  <a:pt x="336" y="1428"/>
                </a:lnTo>
                <a:lnTo>
                  <a:pt x="312" y="1464"/>
                </a:lnTo>
                <a:lnTo>
                  <a:pt x="276" y="1500"/>
                </a:lnTo>
                <a:lnTo>
                  <a:pt x="264" y="1536"/>
                </a:lnTo>
                <a:lnTo>
                  <a:pt x="252" y="1572"/>
                </a:lnTo>
                <a:lnTo>
                  <a:pt x="252" y="1608"/>
                </a:lnTo>
                <a:lnTo>
                  <a:pt x="252" y="1644"/>
                </a:lnTo>
                <a:lnTo>
                  <a:pt x="252" y="1680"/>
                </a:lnTo>
                <a:lnTo>
                  <a:pt x="264" y="1716"/>
                </a:lnTo>
                <a:lnTo>
                  <a:pt x="300" y="1740"/>
                </a:lnTo>
                <a:lnTo>
                  <a:pt x="396" y="1776"/>
                </a:lnTo>
                <a:lnTo>
                  <a:pt x="468" y="1788"/>
                </a:lnTo>
                <a:lnTo>
                  <a:pt x="540" y="1800"/>
                </a:lnTo>
                <a:lnTo>
                  <a:pt x="636" y="1812"/>
                </a:lnTo>
                <a:lnTo>
                  <a:pt x="684" y="1812"/>
                </a:lnTo>
                <a:lnTo>
                  <a:pt x="720" y="1812"/>
                </a:lnTo>
                <a:lnTo>
                  <a:pt x="768" y="1800"/>
                </a:lnTo>
                <a:lnTo>
                  <a:pt x="804" y="1788"/>
                </a:lnTo>
                <a:lnTo>
                  <a:pt x="888" y="1788"/>
                </a:lnTo>
                <a:lnTo>
                  <a:pt x="924" y="1788"/>
                </a:lnTo>
                <a:lnTo>
                  <a:pt x="1008" y="1776"/>
                </a:lnTo>
                <a:lnTo>
                  <a:pt x="1044" y="1776"/>
                </a:lnTo>
                <a:lnTo>
                  <a:pt x="1092" y="1740"/>
                </a:lnTo>
                <a:lnTo>
                  <a:pt x="1128" y="1692"/>
                </a:lnTo>
                <a:lnTo>
                  <a:pt x="1152" y="1656"/>
                </a:lnTo>
                <a:lnTo>
                  <a:pt x="1164" y="1584"/>
                </a:lnTo>
                <a:lnTo>
                  <a:pt x="1188" y="1536"/>
                </a:lnTo>
                <a:lnTo>
                  <a:pt x="1188" y="1464"/>
                </a:lnTo>
                <a:lnTo>
                  <a:pt x="1188" y="1368"/>
                </a:lnTo>
                <a:lnTo>
                  <a:pt x="1188" y="1320"/>
                </a:lnTo>
                <a:lnTo>
                  <a:pt x="1188" y="1224"/>
                </a:lnTo>
                <a:lnTo>
                  <a:pt x="1188" y="1128"/>
                </a:lnTo>
                <a:lnTo>
                  <a:pt x="1188" y="1056"/>
                </a:lnTo>
                <a:lnTo>
                  <a:pt x="1188" y="984"/>
                </a:lnTo>
                <a:lnTo>
                  <a:pt x="1200" y="1032"/>
                </a:lnTo>
                <a:lnTo>
                  <a:pt x="1212" y="1068"/>
                </a:lnTo>
                <a:lnTo>
                  <a:pt x="1248" y="1092"/>
                </a:lnTo>
                <a:lnTo>
                  <a:pt x="1296" y="1140"/>
                </a:lnTo>
                <a:lnTo>
                  <a:pt x="1332" y="1176"/>
                </a:lnTo>
                <a:lnTo>
                  <a:pt x="1368" y="1200"/>
                </a:lnTo>
                <a:lnTo>
                  <a:pt x="1452" y="1296"/>
                </a:lnTo>
                <a:lnTo>
                  <a:pt x="1524" y="1320"/>
                </a:lnTo>
                <a:lnTo>
                  <a:pt x="1536" y="1224"/>
                </a:lnTo>
                <a:lnTo>
                  <a:pt x="1548" y="1104"/>
                </a:lnTo>
                <a:lnTo>
                  <a:pt x="1548" y="984"/>
                </a:lnTo>
                <a:lnTo>
                  <a:pt x="1548" y="888"/>
                </a:lnTo>
                <a:lnTo>
                  <a:pt x="1548" y="816"/>
                </a:lnTo>
                <a:lnTo>
                  <a:pt x="1524" y="780"/>
                </a:lnTo>
                <a:lnTo>
                  <a:pt x="1512" y="744"/>
                </a:lnTo>
                <a:lnTo>
                  <a:pt x="1548" y="792"/>
                </a:lnTo>
                <a:lnTo>
                  <a:pt x="1584" y="816"/>
                </a:lnTo>
                <a:lnTo>
                  <a:pt x="1632" y="852"/>
                </a:lnTo>
                <a:lnTo>
                  <a:pt x="1680" y="900"/>
                </a:lnTo>
                <a:lnTo>
                  <a:pt x="1752" y="924"/>
                </a:lnTo>
                <a:lnTo>
                  <a:pt x="1788" y="960"/>
                </a:lnTo>
                <a:lnTo>
                  <a:pt x="1836" y="984"/>
                </a:lnTo>
                <a:lnTo>
                  <a:pt x="1872" y="1008"/>
                </a:lnTo>
                <a:lnTo>
                  <a:pt x="1908" y="1032"/>
                </a:lnTo>
                <a:lnTo>
                  <a:pt x="1896" y="912"/>
                </a:lnTo>
                <a:lnTo>
                  <a:pt x="1884" y="816"/>
                </a:lnTo>
                <a:lnTo>
                  <a:pt x="1884" y="720"/>
                </a:lnTo>
                <a:lnTo>
                  <a:pt x="1860" y="684"/>
                </a:lnTo>
                <a:lnTo>
                  <a:pt x="1860" y="648"/>
                </a:lnTo>
                <a:lnTo>
                  <a:pt x="1848" y="552"/>
                </a:lnTo>
                <a:lnTo>
                  <a:pt x="1836" y="516"/>
                </a:lnTo>
                <a:lnTo>
                  <a:pt x="1872" y="540"/>
                </a:lnTo>
                <a:lnTo>
                  <a:pt x="1908" y="564"/>
                </a:lnTo>
                <a:lnTo>
                  <a:pt x="2004" y="612"/>
                </a:lnTo>
                <a:lnTo>
                  <a:pt x="2076" y="636"/>
                </a:lnTo>
                <a:lnTo>
                  <a:pt x="2172" y="660"/>
                </a:lnTo>
                <a:lnTo>
                  <a:pt x="2208" y="684"/>
                </a:lnTo>
                <a:lnTo>
                  <a:pt x="2244" y="708"/>
                </a:lnTo>
                <a:lnTo>
                  <a:pt x="2280" y="732"/>
                </a:lnTo>
                <a:lnTo>
                  <a:pt x="2316" y="756"/>
                </a:lnTo>
                <a:lnTo>
                  <a:pt x="2328" y="720"/>
                </a:lnTo>
                <a:lnTo>
                  <a:pt x="2304" y="624"/>
                </a:lnTo>
                <a:lnTo>
                  <a:pt x="2292" y="552"/>
                </a:lnTo>
                <a:lnTo>
                  <a:pt x="2268" y="504"/>
                </a:lnTo>
                <a:lnTo>
                  <a:pt x="2256" y="468"/>
                </a:lnTo>
                <a:lnTo>
                  <a:pt x="2232" y="420"/>
                </a:lnTo>
                <a:lnTo>
                  <a:pt x="2220" y="372"/>
                </a:lnTo>
                <a:lnTo>
                  <a:pt x="2196" y="324"/>
                </a:lnTo>
                <a:lnTo>
                  <a:pt x="2184" y="288"/>
                </a:lnTo>
                <a:lnTo>
                  <a:pt x="2220" y="300"/>
                </a:lnTo>
                <a:lnTo>
                  <a:pt x="2292" y="312"/>
                </a:lnTo>
                <a:lnTo>
                  <a:pt x="2364" y="324"/>
                </a:lnTo>
                <a:lnTo>
                  <a:pt x="2460" y="360"/>
                </a:lnTo>
                <a:lnTo>
                  <a:pt x="2508" y="372"/>
                </a:lnTo>
                <a:lnTo>
                  <a:pt x="2604" y="408"/>
                </a:lnTo>
                <a:lnTo>
                  <a:pt x="2676" y="432"/>
                </a:lnTo>
                <a:lnTo>
                  <a:pt x="2712" y="456"/>
                </a:lnTo>
                <a:lnTo>
                  <a:pt x="2748" y="576"/>
                </a:lnTo>
                <a:lnTo>
                  <a:pt x="2772" y="648"/>
                </a:lnTo>
                <a:lnTo>
                  <a:pt x="2784" y="720"/>
                </a:lnTo>
                <a:lnTo>
                  <a:pt x="2796" y="816"/>
                </a:lnTo>
                <a:lnTo>
                  <a:pt x="2796" y="912"/>
                </a:lnTo>
                <a:lnTo>
                  <a:pt x="2796" y="1008"/>
                </a:lnTo>
                <a:lnTo>
                  <a:pt x="2772" y="1056"/>
                </a:lnTo>
                <a:lnTo>
                  <a:pt x="2760" y="1128"/>
                </a:lnTo>
                <a:lnTo>
                  <a:pt x="2748" y="1200"/>
                </a:lnTo>
                <a:lnTo>
                  <a:pt x="2712" y="1248"/>
                </a:lnTo>
                <a:lnTo>
                  <a:pt x="2688" y="1296"/>
                </a:lnTo>
                <a:lnTo>
                  <a:pt x="2652" y="1176"/>
                </a:lnTo>
                <a:lnTo>
                  <a:pt x="2580" y="1104"/>
                </a:lnTo>
                <a:lnTo>
                  <a:pt x="2568" y="1032"/>
                </a:lnTo>
                <a:lnTo>
                  <a:pt x="2520" y="984"/>
                </a:lnTo>
                <a:lnTo>
                  <a:pt x="2484" y="960"/>
                </a:lnTo>
                <a:lnTo>
                  <a:pt x="2448" y="960"/>
                </a:lnTo>
                <a:lnTo>
                  <a:pt x="2400" y="960"/>
                </a:lnTo>
                <a:lnTo>
                  <a:pt x="2352" y="984"/>
                </a:lnTo>
                <a:lnTo>
                  <a:pt x="2256" y="1032"/>
                </a:lnTo>
                <a:lnTo>
                  <a:pt x="2244" y="1104"/>
                </a:lnTo>
                <a:lnTo>
                  <a:pt x="2208" y="1200"/>
                </a:lnTo>
                <a:lnTo>
                  <a:pt x="2196" y="1272"/>
                </a:lnTo>
                <a:lnTo>
                  <a:pt x="2172" y="1308"/>
                </a:lnTo>
                <a:lnTo>
                  <a:pt x="2172" y="1344"/>
                </a:lnTo>
                <a:lnTo>
                  <a:pt x="2220" y="1392"/>
                </a:lnTo>
                <a:lnTo>
                  <a:pt x="2256" y="1416"/>
                </a:lnTo>
                <a:lnTo>
                  <a:pt x="2292" y="1392"/>
                </a:lnTo>
                <a:lnTo>
                  <a:pt x="2328" y="1296"/>
                </a:lnTo>
                <a:lnTo>
                  <a:pt x="2328" y="1248"/>
                </a:lnTo>
                <a:lnTo>
                  <a:pt x="2304" y="1200"/>
                </a:lnTo>
                <a:lnTo>
                  <a:pt x="2268" y="1176"/>
                </a:lnTo>
                <a:lnTo>
                  <a:pt x="2232" y="1164"/>
                </a:lnTo>
                <a:lnTo>
                  <a:pt x="2160" y="1164"/>
                </a:lnTo>
                <a:lnTo>
                  <a:pt x="2088" y="1188"/>
                </a:lnTo>
                <a:lnTo>
                  <a:pt x="2040" y="1200"/>
                </a:lnTo>
                <a:lnTo>
                  <a:pt x="1968" y="1212"/>
                </a:lnTo>
                <a:lnTo>
                  <a:pt x="1872" y="1260"/>
                </a:lnTo>
                <a:lnTo>
                  <a:pt x="1836" y="1296"/>
                </a:lnTo>
                <a:lnTo>
                  <a:pt x="1824" y="1332"/>
                </a:lnTo>
                <a:lnTo>
                  <a:pt x="1812" y="1368"/>
                </a:lnTo>
                <a:lnTo>
                  <a:pt x="1800" y="1416"/>
                </a:lnTo>
                <a:lnTo>
                  <a:pt x="1800" y="1452"/>
                </a:lnTo>
                <a:lnTo>
                  <a:pt x="1800" y="1488"/>
                </a:lnTo>
                <a:lnTo>
                  <a:pt x="1836" y="1512"/>
                </a:lnTo>
                <a:lnTo>
                  <a:pt x="1872" y="1524"/>
                </a:lnTo>
                <a:lnTo>
                  <a:pt x="1908" y="1536"/>
                </a:lnTo>
                <a:lnTo>
                  <a:pt x="1944" y="1500"/>
                </a:lnTo>
                <a:lnTo>
                  <a:pt x="1968" y="1464"/>
                </a:lnTo>
                <a:lnTo>
                  <a:pt x="1968" y="1428"/>
                </a:lnTo>
                <a:lnTo>
                  <a:pt x="1944" y="1392"/>
                </a:lnTo>
                <a:lnTo>
                  <a:pt x="1908" y="1356"/>
                </a:lnTo>
                <a:lnTo>
                  <a:pt x="1860" y="1344"/>
                </a:lnTo>
                <a:lnTo>
                  <a:pt x="1812" y="1356"/>
                </a:lnTo>
                <a:lnTo>
                  <a:pt x="1764" y="1380"/>
                </a:lnTo>
                <a:lnTo>
                  <a:pt x="1728" y="1404"/>
                </a:lnTo>
                <a:lnTo>
                  <a:pt x="1692" y="1428"/>
                </a:lnTo>
                <a:lnTo>
                  <a:pt x="1656" y="1464"/>
                </a:lnTo>
                <a:lnTo>
                  <a:pt x="1620" y="1512"/>
                </a:lnTo>
                <a:lnTo>
                  <a:pt x="1596" y="1548"/>
                </a:lnTo>
                <a:lnTo>
                  <a:pt x="1572" y="1596"/>
                </a:lnTo>
                <a:lnTo>
                  <a:pt x="1560" y="1680"/>
                </a:lnTo>
                <a:lnTo>
                  <a:pt x="1560" y="1716"/>
                </a:lnTo>
                <a:lnTo>
                  <a:pt x="1596" y="1752"/>
                </a:lnTo>
                <a:lnTo>
                  <a:pt x="1644" y="1764"/>
                </a:lnTo>
                <a:lnTo>
                  <a:pt x="1680" y="1764"/>
                </a:lnTo>
                <a:lnTo>
                  <a:pt x="1716" y="1740"/>
                </a:lnTo>
                <a:lnTo>
                  <a:pt x="1740" y="1704"/>
                </a:lnTo>
                <a:lnTo>
                  <a:pt x="1740" y="1656"/>
                </a:lnTo>
                <a:lnTo>
                  <a:pt x="1716" y="1620"/>
                </a:lnTo>
                <a:lnTo>
                  <a:pt x="1680" y="1596"/>
                </a:lnTo>
                <a:lnTo>
                  <a:pt x="1644" y="1584"/>
                </a:lnTo>
                <a:lnTo>
                  <a:pt x="1548" y="1584"/>
                </a:lnTo>
                <a:lnTo>
                  <a:pt x="1476" y="1572"/>
                </a:lnTo>
                <a:lnTo>
                  <a:pt x="1428" y="1572"/>
                </a:lnTo>
                <a:lnTo>
                  <a:pt x="1356" y="1572"/>
                </a:lnTo>
                <a:lnTo>
                  <a:pt x="1308" y="1584"/>
                </a:lnTo>
                <a:lnTo>
                  <a:pt x="1236" y="1596"/>
                </a:lnTo>
                <a:lnTo>
                  <a:pt x="1200" y="1608"/>
                </a:lnTo>
                <a:lnTo>
                  <a:pt x="1164" y="1632"/>
                </a:lnTo>
                <a:lnTo>
                  <a:pt x="1140" y="1668"/>
                </a:lnTo>
                <a:lnTo>
                  <a:pt x="1140" y="1704"/>
                </a:lnTo>
                <a:lnTo>
                  <a:pt x="1128" y="1740"/>
                </a:lnTo>
                <a:lnTo>
                  <a:pt x="1128" y="1776"/>
                </a:lnTo>
                <a:lnTo>
                  <a:pt x="1128" y="1812"/>
                </a:lnTo>
                <a:lnTo>
                  <a:pt x="1164" y="1860"/>
                </a:lnTo>
                <a:lnTo>
                  <a:pt x="1200" y="1884"/>
                </a:lnTo>
                <a:lnTo>
                  <a:pt x="1248" y="1920"/>
                </a:lnTo>
                <a:lnTo>
                  <a:pt x="1296" y="1944"/>
                </a:lnTo>
                <a:lnTo>
                  <a:pt x="1344" y="1956"/>
                </a:lnTo>
                <a:lnTo>
                  <a:pt x="1380" y="1956"/>
                </a:lnTo>
                <a:lnTo>
                  <a:pt x="1428" y="1956"/>
                </a:lnTo>
                <a:lnTo>
                  <a:pt x="1512" y="1956"/>
                </a:lnTo>
                <a:lnTo>
                  <a:pt x="1584" y="1956"/>
                </a:lnTo>
                <a:lnTo>
                  <a:pt x="1656" y="1956"/>
                </a:lnTo>
                <a:lnTo>
                  <a:pt x="1728" y="1956"/>
                </a:lnTo>
                <a:lnTo>
                  <a:pt x="1800" y="1956"/>
                </a:lnTo>
                <a:lnTo>
                  <a:pt x="1836" y="1956"/>
                </a:lnTo>
                <a:lnTo>
                  <a:pt x="1872" y="1932"/>
                </a:lnTo>
                <a:lnTo>
                  <a:pt x="1908" y="1908"/>
                </a:lnTo>
                <a:lnTo>
                  <a:pt x="1944" y="1872"/>
                </a:lnTo>
                <a:lnTo>
                  <a:pt x="1980" y="1848"/>
                </a:lnTo>
                <a:lnTo>
                  <a:pt x="2004" y="1812"/>
                </a:lnTo>
                <a:lnTo>
                  <a:pt x="2040" y="1788"/>
                </a:lnTo>
                <a:lnTo>
                  <a:pt x="2088" y="1764"/>
                </a:lnTo>
                <a:lnTo>
                  <a:pt x="2136" y="1728"/>
                </a:lnTo>
                <a:lnTo>
                  <a:pt x="2184" y="1704"/>
                </a:lnTo>
                <a:lnTo>
                  <a:pt x="2220" y="1704"/>
                </a:lnTo>
                <a:lnTo>
                  <a:pt x="2256" y="1716"/>
                </a:lnTo>
                <a:lnTo>
                  <a:pt x="2292" y="1752"/>
                </a:lnTo>
                <a:lnTo>
                  <a:pt x="2304" y="1788"/>
                </a:lnTo>
                <a:lnTo>
                  <a:pt x="2316" y="1824"/>
                </a:lnTo>
                <a:lnTo>
                  <a:pt x="2328" y="1860"/>
                </a:lnTo>
                <a:lnTo>
                  <a:pt x="2364" y="1884"/>
                </a:lnTo>
                <a:lnTo>
                  <a:pt x="2448" y="1920"/>
                </a:lnTo>
                <a:lnTo>
                  <a:pt x="2544" y="1944"/>
                </a:lnTo>
                <a:lnTo>
                  <a:pt x="2592" y="1956"/>
                </a:lnTo>
                <a:lnTo>
                  <a:pt x="2664" y="1956"/>
                </a:lnTo>
                <a:lnTo>
                  <a:pt x="2736" y="1956"/>
                </a:lnTo>
                <a:lnTo>
                  <a:pt x="2784" y="1944"/>
                </a:lnTo>
                <a:lnTo>
                  <a:pt x="2856" y="1932"/>
                </a:lnTo>
                <a:lnTo>
                  <a:pt x="2904" y="1884"/>
                </a:lnTo>
                <a:lnTo>
                  <a:pt x="2916" y="1812"/>
                </a:lnTo>
                <a:lnTo>
                  <a:pt x="2940" y="1764"/>
                </a:lnTo>
                <a:lnTo>
                  <a:pt x="2940" y="1668"/>
                </a:lnTo>
                <a:lnTo>
                  <a:pt x="2928" y="1632"/>
                </a:lnTo>
                <a:lnTo>
                  <a:pt x="2892" y="1608"/>
                </a:lnTo>
                <a:lnTo>
                  <a:pt x="2856" y="1584"/>
                </a:lnTo>
                <a:lnTo>
                  <a:pt x="2784" y="1584"/>
                </a:lnTo>
                <a:lnTo>
                  <a:pt x="2712" y="1584"/>
                </a:lnTo>
                <a:lnTo>
                  <a:pt x="2664" y="1584"/>
                </a:lnTo>
                <a:lnTo>
                  <a:pt x="2592" y="1584"/>
                </a:lnTo>
                <a:lnTo>
                  <a:pt x="2496" y="1584"/>
                </a:lnTo>
                <a:lnTo>
                  <a:pt x="2424" y="1596"/>
                </a:lnTo>
                <a:lnTo>
                  <a:pt x="2328" y="1608"/>
                </a:lnTo>
                <a:lnTo>
                  <a:pt x="2256" y="1620"/>
                </a:lnTo>
                <a:lnTo>
                  <a:pt x="2208" y="1644"/>
                </a:lnTo>
                <a:lnTo>
                  <a:pt x="2184" y="1680"/>
                </a:lnTo>
                <a:lnTo>
                  <a:pt x="2172" y="1716"/>
                </a:lnTo>
                <a:lnTo>
                  <a:pt x="2220" y="1752"/>
                </a:lnTo>
                <a:lnTo>
                  <a:pt x="2340" y="1776"/>
                </a:lnTo>
                <a:lnTo>
                  <a:pt x="2376" y="1788"/>
                </a:lnTo>
                <a:lnTo>
                  <a:pt x="2472" y="1764"/>
                </a:lnTo>
                <a:lnTo>
                  <a:pt x="2544" y="1740"/>
                </a:lnTo>
                <a:lnTo>
                  <a:pt x="2616" y="1716"/>
                </a:lnTo>
                <a:lnTo>
                  <a:pt x="2712" y="1620"/>
                </a:lnTo>
                <a:lnTo>
                  <a:pt x="2784" y="1548"/>
                </a:lnTo>
                <a:lnTo>
                  <a:pt x="2808" y="1476"/>
                </a:lnTo>
                <a:lnTo>
                  <a:pt x="2820" y="1404"/>
                </a:lnTo>
                <a:lnTo>
                  <a:pt x="2832" y="1332"/>
                </a:lnTo>
                <a:lnTo>
                  <a:pt x="2832" y="1260"/>
                </a:lnTo>
                <a:lnTo>
                  <a:pt x="2796" y="1224"/>
                </a:lnTo>
                <a:lnTo>
                  <a:pt x="2724" y="1212"/>
                </a:lnTo>
                <a:lnTo>
                  <a:pt x="2604" y="1200"/>
                </a:lnTo>
                <a:lnTo>
                  <a:pt x="2508" y="1188"/>
                </a:lnTo>
                <a:lnTo>
                  <a:pt x="2364" y="1188"/>
                </a:lnTo>
                <a:lnTo>
                  <a:pt x="2268" y="1188"/>
                </a:lnTo>
                <a:lnTo>
                  <a:pt x="2172" y="1188"/>
                </a:lnTo>
                <a:lnTo>
                  <a:pt x="2076" y="1212"/>
                </a:lnTo>
                <a:lnTo>
                  <a:pt x="1980" y="1224"/>
                </a:lnTo>
                <a:lnTo>
                  <a:pt x="1884" y="1236"/>
                </a:lnTo>
                <a:lnTo>
                  <a:pt x="1812" y="1248"/>
                </a:lnTo>
                <a:lnTo>
                  <a:pt x="1776" y="1272"/>
                </a:lnTo>
                <a:lnTo>
                  <a:pt x="1728" y="1320"/>
                </a:lnTo>
                <a:lnTo>
                  <a:pt x="1728" y="1368"/>
                </a:lnTo>
                <a:lnTo>
                  <a:pt x="1716" y="1404"/>
                </a:lnTo>
                <a:lnTo>
                  <a:pt x="1752" y="1440"/>
                </a:lnTo>
                <a:lnTo>
                  <a:pt x="1848" y="1464"/>
                </a:lnTo>
                <a:lnTo>
                  <a:pt x="1968" y="1476"/>
                </a:lnTo>
                <a:lnTo>
                  <a:pt x="2040" y="1476"/>
                </a:lnTo>
                <a:lnTo>
                  <a:pt x="2088" y="1464"/>
                </a:lnTo>
                <a:lnTo>
                  <a:pt x="2160" y="1452"/>
                </a:lnTo>
                <a:lnTo>
                  <a:pt x="2256" y="1428"/>
                </a:lnTo>
                <a:lnTo>
                  <a:pt x="2328" y="1404"/>
                </a:lnTo>
                <a:lnTo>
                  <a:pt x="2400" y="1392"/>
                </a:lnTo>
                <a:lnTo>
                  <a:pt x="2424" y="1320"/>
                </a:lnTo>
                <a:lnTo>
                  <a:pt x="2448" y="1248"/>
                </a:lnTo>
                <a:lnTo>
                  <a:pt x="2484" y="1200"/>
                </a:lnTo>
                <a:lnTo>
                  <a:pt x="2484" y="1152"/>
                </a:lnTo>
                <a:lnTo>
                  <a:pt x="2460" y="1116"/>
                </a:lnTo>
                <a:lnTo>
                  <a:pt x="2388" y="1104"/>
                </a:lnTo>
                <a:lnTo>
                  <a:pt x="2316" y="1092"/>
                </a:lnTo>
                <a:lnTo>
                  <a:pt x="2220" y="1080"/>
                </a:lnTo>
                <a:lnTo>
                  <a:pt x="2076" y="1056"/>
                </a:lnTo>
                <a:lnTo>
                  <a:pt x="1908" y="1044"/>
                </a:lnTo>
                <a:lnTo>
                  <a:pt x="1764" y="1032"/>
                </a:lnTo>
                <a:lnTo>
                  <a:pt x="1644" y="1032"/>
                </a:lnTo>
                <a:lnTo>
                  <a:pt x="1572" y="1032"/>
                </a:lnTo>
                <a:lnTo>
                  <a:pt x="1500" y="1044"/>
                </a:lnTo>
                <a:lnTo>
                  <a:pt x="1428" y="1056"/>
                </a:lnTo>
                <a:lnTo>
                  <a:pt x="1356" y="1080"/>
                </a:lnTo>
                <a:lnTo>
                  <a:pt x="1284" y="1104"/>
                </a:lnTo>
                <a:lnTo>
                  <a:pt x="1248" y="1140"/>
                </a:lnTo>
                <a:lnTo>
                  <a:pt x="1236" y="1176"/>
                </a:lnTo>
                <a:lnTo>
                  <a:pt x="1356" y="1224"/>
                </a:lnTo>
                <a:lnTo>
                  <a:pt x="1452" y="1248"/>
                </a:lnTo>
                <a:lnTo>
                  <a:pt x="1524" y="1260"/>
                </a:lnTo>
                <a:lnTo>
                  <a:pt x="1620" y="1224"/>
                </a:lnTo>
                <a:lnTo>
                  <a:pt x="1668" y="1188"/>
                </a:lnTo>
                <a:lnTo>
                  <a:pt x="1716" y="1140"/>
                </a:lnTo>
                <a:lnTo>
                  <a:pt x="1740" y="1068"/>
                </a:lnTo>
                <a:lnTo>
                  <a:pt x="1812" y="996"/>
                </a:lnTo>
                <a:lnTo>
                  <a:pt x="1836" y="924"/>
                </a:lnTo>
                <a:lnTo>
                  <a:pt x="1860" y="852"/>
                </a:lnTo>
                <a:lnTo>
                  <a:pt x="1872" y="780"/>
                </a:lnTo>
                <a:lnTo>
                  <a:pt x="1872" y="732"/>
                </a:lnTo>
                <a:lnTo>
                  <a:pt x="1848" y="696"/>
                </a:lnTo>
                <a:lnTo>
                  <a:pt x="1776" y="672"/>
                </a:lnTo>
                <a:lnTo>
                  <a:pt x="1704" y="660"/>
                </a:lnTo>
                <a:lnTo>
                  <a:pt x="1608" y="648"/>
                </a:lnTo>
                <a:lnTo>
                  <a:pt x="1536" y="636"/>
                </a:lnTo>
                <a:lnTo>
                  <a:pt x="1440" y="636"/>
                </a:lnTo>
                <a:lnTo>
                  <a:pt x="1344" y="624"/>
                </a:lnTo>
                <a:lnTo>
                  <a:pt x="1248" y="624"/>
                </a:lnTo>
                <a:lnTo>
                  <a:pt x="1176" y="624"/>
                </a:lnTo>
                <a:lnTo>
                  <a:pt x="1104" y="624"/>
                </a:lnTo>
                <a:lnTo>
                  <a:pt x="1032" y="636"/>
                </a:lnTo>
                <a:lnTo>
                  <a:pt x="960" y="648"/>
                </a:lnTo>
                <a:lnTo>
                  <a:pt x="924" y="684"/>
                </a:lnTo>
                <a:lnTo>
                  <a:pt x="912" y="720"/>
                </a:lnTo>
                <a:lnTo>
                  <a:pt x="900" y="768"/>
                </a:lnTo>
                <a:lnTo>
                  <a:pt x="936" y="816"/>
                </a:lnTo>
                <a:lnTo>
                  <a:pt x="1008" y="840"/>
                </a:lnTo>
                <a:lnTo>
                  <a:pt x="1128" y="852"/>
                </a:lnTo>
                <a:lnTo>
                  <a:pt x="1224" y="864"/>
                </a:lnTo>
                <a:lnTo>
                  <a:pt x="1296" y="876"/>
                </a:lnTo>
                <a:lnTo>
                  <a:pt x="1392" y="876"/>
                </a:lnTo>
                <a:lnTo>
                  <a:pt x="1488" y="864"/>
                </a:lnTo>
                <a:lnTo>
                  <a:pt x="1584" y="852"/>
                </a:lnTo>
                <a:lnTo>
                  <a:pt x="1680" y="840"/>
                </a:lnTo>
                <a:lnTo>
                  <a:pt x="1776" y="816"/>
                </a:lnTo>
                <a:lnTo>
                  <a:pt x="1872" y="792"/>
                </a:lnTo>
                <a:lnTo>
                  <a:pt x="1896" y="720"/>
                </a:lnTo>
                <a:lnTo>
                  <a:pt x="1920" y="672"/>
                </a:lnTo>
                <a:lnTo>
                  <a:pt x="1920" y="624"/>
                </a:lnTo>
                <a:lnTo>
                  <a:pt x="1908" y="552"/>
                </a:lnTo>
                <a:lnTo>
                  <a:pt x="1884" y="480"/>
                </a:lnTo>
                <a:lnTo>
                  <a:pt x="1812" y="408"/>
                </a:lnTo>
                <a:lnTo>
                  <a:pt x="1716" y="384"/>
                </a:lnTo>
                <a:lnTo>
                  <a:pt x="1680" y="360"/>
                </a:lnTo>
                <a:lnTo>
                  <a:pt x="1608" y="348"/>
                </a:lnTo>
                <a:lnTo>
                  <a:pt x="1488" y="336"/>
                </a:lnTo>
                <a:lnTo>
                  <a:pt x="1368" y="324"/>
                </a:lnTo>
                <a:lnTo>
                  <a:pt x="1224" y="300"/>
                </a:lnTo>
                <a:lnTo>
                  <a:pt x="1128" y="300"/>
                </a:lnTo>
                <a:lnTo>
                  <a:pt x="1056" y="300"/>
                </a:lnTo>
                <a:lnTo>
                  <a:pt x="1008" y="300"/>
                </a:lnTo>
                <a:lnTo>
                  <a:pt x="960" y="324"/>
                </a:lnTo>
                <a:lnTo>
                  <a:pt x="888" y="336"/>
                </a:lnTo>
                <a:lnTo>
                  <a:pt x="852" y="372"/>
                </a:lnTo>
                <a:lnTo>
                  <a:pt x="852" y="408"/>
                </a:lnTo>
                <a:lnTo>
                  <a:pt x="840" y="456"/>
                </a:lnTo>
                <a:lnTo>
                  <a:pt x="888" y="504"/>
                </a:lnTo>
                <a:lnTo>
                  <a:pt x="960" y="516"/>
                </a:lnTo>
                <a:lnTo>
                  <a:pt x="1032" y="516"/>
                </a:lnTo>
                <a:lnTo>
                  <a:pt x="1080" y="516"/>
                </a:lnTo>
                <a:lnTo>
                  <a:pt x="1152" y="516"/>
                </a:lnTo>
                <a:lnTo>
                  <a:pt x="1188" y="516"/>
                </a:lnTo>
                <a:lnTo>
                  <a:pt x="1284" y="504"/>
                </a:lnTo>
                <a:lnTo>
                  <a:pt x="1332" y="492"/>
                </a:lnTo>
                <a:lnTo>
                  <a:pt x="1380" y="468"/>
                </a:lnTo>
                <a:lnTo>
                  <a:pt x="1416" y="444"/>
                </a:lnTo>
                <a:lnTo>
                  <a:pt x="1440" y="396"/>
                </a:lnTo>
                <a:lnTo>
                  <a:pt x="1464" y="360"/>
                </a:lnTo>
                <a:lnTo>
                  <a:pt x="1464" y="324"/>
                </a:lnTo>
                <a:lnTo>
                  <a:pt x="1464" y="288"/>
                </a:lnTo>
                <a:lnTo>
                  <a:pt x="1440" y="252"/>
                </a:lnTo>
                <a:lnTo>
                  <a:pt x="1404" y="216"/>
                </a:lnTo>
                <a:lnTo>
                  <a:pt x="1380" y="180"/>
                </a:lnTo>
                <a:lnTo>
                  <a:pt x="1344" y="156"/>
                </a:lnTo>
                <a:lnTo>
                  <a:pt x="1308" y="144"/>
                </a:lnTo>
                <a:lnTo>
                  <a:pt x="1272" y="120"/>
                </a:lnTo>
                <a:lnTo>
                  <a:pt x="1236" y="120"/>
                </a:lnTo>
                <a:lnTo>
                  <a:pt x="1200" y="108"/>
                </a:lnTo>
                <a:lnTo>
                  <a:pt x="1164" y="108"/>
                </a:lnTo>
                <a:lnTo>
                  <a:pt x="1128" y="96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3000" y="3276600"/>
            <a:ext cx="4454525" cy="2628900"/>
            <a:chOff x="720" y="2064"/>
            <a:chExt cx="2806" cy="1656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720" y="3168"/>
              <a:ext cx="11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Alpha Helix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4285" name="Line 7"/>
            <p:cNvSpPr>
              <a:spLocks noChangeShapeType="1"/>
            </p:cNvSpPr>
            <p:nvPr/>
          </p:nvSpPr>
          <p:spPr bwMode="auto">
            <a:xfrm flipV="1">
              <a:off x="1920" y="2576"/>
              <a:ext cx="596" cy="6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Freeform 8"/>
            <p:cNvSpPr>
              <a:spLocks/>
            </p:cNvSpPr>
            <p:nvPr/>
          </p:nvSpPr>
          <p:spPr bwMode="auto">
            <a:xfrm>
              <a:off x="2496" y="2064"/>
              <a:ext cx="1030" cy="1656"/>
            </a:xfrm>
            <a:custGeom>
              <a:avLst/>
              <a:gdLst>
                <a:gd name="T0" fmla="*/ 156 w 1030"/>
                <a:gd name="T1" fmla="*/ 1656 h 1656"/>
                <a:gd name="T2" fmla="*/ 264 w 1030"/>
                <a:gd name="T3" fmla="*/ 1380 h 1656"/>
                <a:gd name="T4" fmla="*/ 336 w 1030"/>
                <a:gd name="T5" fmla="*/ 1356 h 1656"/>
                <a:gd name="T6" fmla="*/ 444 w 1030"/>
                <a:gd name="T7" fmla="*/ 1296 h 1656"/>
                <a:gd name="T8" fmla="*/ 516 w 1030"/>
                <a:gd name="T9" fmla="*/ 1272 h 1656"/>
                <a:gd name="T10" fmla="*/ 552 w 1030"/>
                <a:gd name="T11" fmla="*/ 1260 h 1656"/>
                <a:gd name="T12" fmla="*/ 804 w 1030"/>
                <a:gd name="T13" fmla="*/ 1272 h 1656"/>
                <a:gd name="T14" fmla="*/ 912 w 1030"/>
                <a:gd name="T15" fmla="*/ 1320 h 1656"/>
                <a:gd name="T16" fmla="*/ 900 w 1030"/>
                <a:gd name="T17" fmla="*/ 1380 h 1656"/>
                <a:gd name="T18" fmla="*/ 312 w 1030"/>
                <a:gd name="T19" fmla="*/ 1368 h 1656"/>
                <a:gd name="T20" fmla="*/ 180 w 1030"/>
                <a:gd name="T21" fmla="*/ 1332 h 1656"/>
                <a:gd name="T22" fmla="*/ 144 w 1030"/>
                <a:gd name="T23" fmla="*/ 1320 h 1656"/>
                <a:gd name="T24" fmla="*/ 48 w 1030"/>
                <a:gd name="T25" fmla="*/ 1176 h 1656"/>
                <a:gd name="T26" fmla="*/ 12 w 1030"/>
                <a:gd name="T27" fmla="*/ 1068 h 1656"/>
                <a:gd name="T28" fmla="*/ 0 w 1030"/>
                <a:gd name="T29" fmla="*/ 1032 h 1656"/>
                <a:gd name="T30" fmla="*/ 96 w 1030"/>
                <a:gd name="T31" fmla="*/ 960 h 1656"/>
                <a:gd name="T32" fmla="*/ 792 w 1030"/>
                <a:gd name="T33" fmla="*/ 972 h 1656"/>
                <a:gd name="T34" fmla="*/ 900 w 1030"/>
                <a:gd name="T35" fmla="*/ 1008 h 1656"/>
                <a:gd name="T36" fmla="*/ 912 w 1030"/>
                <a:gd name="T37" fmla="*/ 1044 h 1656"/>
                <a:gd name="T38" fmla="*/ 756 w 1030"/>
                <a:gd name="T39" fmla="*/ 1140 h 1656"/>
                <a:gd name="T40" fmla="*/ 492 w 1030"/>
                <a:gd name="T41" fmla="*/ 1104 h 1656"/>
                <a:gd name="T42" fmla="*/ 384 w 1030"/>
                <a:gd name="T43" fmla="*/ 1068 h 1656"/>
                <a:gd name="T44" fmla="*/ 348 w 1030"/>
                <a:gd name="T45" fmla="*/ 1056 h 1656"/>
                <a:gd name="T46" fmla="*/ 228 w 1030"/>
                <a:gd name="T47" fmla="*/ 984 h 1656"/>
                <a:gd name="T48" fmla="*/ 204 w 1030"/>
                <a:gd name="T49" fmla="*/ 948 h 1656"/>
                <a:gd name="T50" fmla="*/ 168 w 1030"/>
                <a:gd name="T51" fmla="*/ 924 h 1656"/>
                <a:gd name="T52" fmla="*/ 96 w 1030"/>
                <a:gd name="T53" fmla="*/ 768 h 1656"/>
                <a:gd name="T54" fmla="*/ 120 w 1030"/>
                <a:gd name="T55" fmla="*/ 660 h 1656"/>
                <a:gd name="T56" fmla="*/ 372 w 1030"/>
                <a:gd name="T57" fmla="*/ 588 h 1656"/>
                <a:gd name="T58" fmla="*/ 840 w 1030"/>
                <a:gd name="T59" fmla="*/ 600 h 1656"/>
                <a:gd name="T60" fmla="*/ 936 w 1030"/>
                <a:gd name="T61" fmla="*/ 624 h 1656"/>
                <a:gd name="T62" fmla="*/ 984 w 1030"/>
                <a:gd name="T63" fmla="*/ 720 h 1656"/>
                <a:gd name="T64" fmla="*/ 936 w 1030"/>
                <a:gd name="T65" fmla="*/ 732 h 1656"/>
                <a:gd name="T66" fmla="*/ 156 w 1030"/>
                <a:gd name="T67" fmla="*/ 720 h 1656"/>
                <a:gd name="T68" fmla="*/ 60 w 1030"/>
                <a:gd name="T69" fmla="*/ 564 h 1656"/>
                <a:gd name="T70" fmla="*/ 36 w 1030"/>
                <a:gd name="T71" fmla="*/ 492 h 1656"/>
                <a:gd name="T72" fmla="*/ 48 w 1030"/>
                <a:gd name="T73" fmla="*/ 360 h 1656"/>
                <a:gd name="T74" fmla="*/ 60 w 1030"/>
                <a:gd name="T75" fmla="*/ 324 h 1656"/>
                <a:gd name="T76" fmla="*/ 132 w 1030"/>
                <a:gd name="T77" fmla="*/ 276 h 1656"/>
                <a:gd name="T78" fmla="*/ 204 w 1030"/>
                <a:gd name="T79" fmla="*/ 252 h 1656"/>
                <a:gd name="T80" fmla="*/ 708 w 1030"/>
                <a:gd name="T81" fmla="*/ 288 h 1656"/>
                <a:gd name="T82" fmla="*/ 780 w 1030"/>
                <a:gd name="T83" fmla="*/ 312 h 1656"/>
                <a:gd name="T84" fmla="*/ 840 w 1030"/>
                <a:gd name="T85" fmla="*/ 324 h 1656"/>
                <a:gd name="T86" fmla="*/ 912 w 1030"/>
                <a:gd name="T87" fmla="*/ 348 h 1656"/>
                <a:gd name="T88" fmla="*/ 408 w 1030"/>
                <a:gd name="T89" fmla="*/ 384 h 1656"/>
                <a:gd name="T90" fmla="*/ 168 w 1030"/>
                <a:gd name="T91" fmla="*/ 288 h 1656"/>
                <a:gd name="T92" fmla="*/ 132 w 1030"/>
                <a:gd name="T93" fmla="*/ 264 h 1656"/>
                <a:gd name="T94" fmla="*/ 96 w 1030"/>
                <a:gd name="T95" fmla="*/ 240 h 1656"/>
                <a:gd name="T96" fmla="*/ 96 w 1030"/>
                <a:gd name="T97" fmla="*/ 96 h 1656"/>
                <a:gd name="T98" fmla="*/ 168 w 1030"/>
                <a:gd name="T99" fmla="*/ 72 h 1656"/>
                <a:gd name="T100" fmla="*/ 372 w 1030"/>
                <a:gd name="T101" fmla="*/ 36 h 1656"/>
                <a:gd name="T102" fmla="*/ 672 w 1030"/>
                <a:gd name="T103" fmla="*/ 0 h 1656"/>
                <a:gd name="T104" fmla="*/ 1008 w 1030"/>
                <a:gd name="T105" fmla="*/ 12 h 16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30"/>
                <a:gd name="T160" fmla="*/ 0 h 1656"/>
                <a:gd name="T161" fmla="*/ 1030 w 1030"/>
                <a:gd name="T162" fmla="*/ 1656 h 16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30" h="1656">
                  <a:moveTo>
                    <a:pt x="156" y="1656"/>
                  </a:moveTo>
                  <a:cubicBezTo>
                    <a:pt x="164" y="1564"/>
                    <a:pt x="158" y="1427"/>
                    <a:pt x="264" y="1380"/>
                  </a:cubicBezTo>
                  <a:cubicBezTo>
                    <a:pt x="287" y="1370"/>
                    <a:pt x="312" y="1364"/>
                    <a:pt x="336" y="1356"/>
                  </a:cubicBezTo>
                  <a:cubicBezTo>
                    <a:pt x="372" y="1344"/>
                    <a:pt x="409" y="1312"/>
                    <a:pt x="444" y="1296"/>
                  </a:cubicBezTo>
                  <a:cubicBezTo>
                    <a:pt x="467" y="1286"/>
                    <a:pt x="492" y="1280"/>
                    <a:pt x="516" y="1272"/>
                  </a:cubicBezTo>
                  <a:cubicBezTo>
                    <a:pt x="528" y="1268"/>
                    <a:pt x="552" y="1260"/>
                    <a:pt x="552" y="1260"/>
                  </a:cubicBezTo>
                  <a:cubicBezTo>
                    <a:pt x="636" y="1264"/>
                    <a:pt x="720" y="1265"/>
                    <a:pt x="804" y="1272"/>
                  </a:cubicBezTo>
                  <a:cubicBezTo>
                    <a:pt x="842" y="1275"/>
                    <a:pt x="876" y="1308"/>
                    <a:pt x="912" y="1320"/>
                  </a:cubicBezTo>
                  <a:cubicBezTo>
                    <a:pt x="924" y="1337"/>
                    <a:pt x="968" y="1379"/>
                    <a:pt x="900" y="1380"/>
                  </a:cubicBezTo>
                  <a:cubicBezTo>
                    <a:pt x="704" y="1384"/>
                    <a:pt x="508" y="1372"/>
                    <a:pt x="312" y="1368"/>
                  </a:cubicBezTo>
                  <a:cubicBezTo>
                    <a:pt x="227" y="1351"/>
                    <a:pt x="271" y="1362"/>
                    <a:pt x="180" y="1332"/>
                  </a:cubicBezTo>
                  <a:cubicBezTo>
                    <a:pt x="168" y="1328"/>
                    <a:pt x="144" y="1320"/>
                    <a:pt x="144" y="1320"/>
                  </a:cubicBezTo>
                  <a:cubicBezTo>
                    <a:pt x="112" y="1272"/>
                    <a:pt x="80" y="1224"/>
                    <a:pt x="48" y="1176"/>
                  </a:cubicBezTo>
                  <a:cubicBezTo>
                    <a:pt x="27" y="1144"/>
                    <a:pt x="24" y="1104"/>
                    <a:pt x="12" y="1068"/>
                  </a:cubicBezTo>
                  <a:cubicBezTo>
                    <a:pt x="8" y="1056"/>
                    <a:pt x="0" y="1032"/>
                    <a:pt x="0" y="1032"/>
                  </a:cubicBezTo>
                  <a:cubicBezTo>
                    <a:pt x="20" y="972"/>
                    <a:pt x="37" y="975"/>
                    <a:pt x="96" y="960"/>
                  </a:cubicBezTo>
                  <a:cubicBezTo>
                    <a:pt x="328" y="964"/>
                    <a:pt x="560" y="961"/>
                    <a:pt x="792" y="972"/>
                  </a:cubicBezTo>
                  <a:cubicBezTo>
                    <a:pt x="830" y="974"/>
                    <a:pt x="900" y="1008"/>
                    <a:pt x="900" y="1008"/>
                  </a:cubicBezTo>
                  <a:cubicBezTo>
                    <a:pt x="904" y="1020"/>
                    <a:pt x="916" y="1032"/>
                    <a:pt x="912" y="1044"/>
                  </a:cubicBezTo>
                  <a:cubicBezTo>
                    <a:pt x="881" y="1136"/>
                    <a:pt x="834" y="1121"/>
                    <a:pt x="756" y="1140"/>
                  </a:cubicBezTo>
                  <a:cubicBezTo>
                    <a:pt x="639" y="1132"/>
                    <a:pt x="588" y="1133"/>
                    <a:pt x="492" y="1104"/>
                  </a:cubicBezTo>
                  <a:cubicBezTo>
                    <a:pt x="492" y="1104"/>
                    <a:pt x="402" y="1074"/>
                    <a:pt x="384" y="1068"/>
                  </a:cubicBezTo>
                  <a:cubicBezTo>
                    <a:pt x="372" y="1064"/>
                    <a:pt x="348" y="1056"/>
                    <a:pt x="348" y="1056"/>
                  </a:cubicBezTo>
                  <a:cubicBezTo>
                    <a:pt x="307" y="1025"/>
                    <a:pt x="270" y="1012"/>
                    <a:pt x="228" y="984"/>
                  </a:cubicBezTo>
                  <a:cubicBezTo>
                    <a:pt x="220" y="972"/>
                    <a:pt x="214" y="958"/>
                    <a:pt x="204" y="948"/>
                  </a:cubicBezTo>
                  <a:cubicBezTo>
                    <a:pt x="194" y="938"/>
                    <a:pt x="177" y="935"/>
                    <a:pt x="168" y="924"/>
                  </a:cubicBezTo>
                  <a:cubicBezTo>
                    <a:pt x="122" y="871"/>
                    <a:pt x="112" y="832"/>
                    <a:pt x="96" y="768"/>
                  </a:cubicBezTo>
                  <a:cubicBezTo>
                    <a:pt x="96" y="767"/>
                    <a:pt x="108" y="676"/>
                    <a:pt x="120" y="660"/>
                  </a:cubicBezTo>
                  <a:cubicBezTo>
                    <a:pt x="167" y="601"/>
                    <a:pt x="322" y="592"/>
                    <a:pt x="372" y="588"/>
                  </a:cubicBezTo>
                  <a:cubicBezTo>
                    <a:pt x="528" y="592"/>
                    <a:pt x="684" y="590"/>
                    <a:pt x="840" y="600"/>
                  </a:cubicBezTo>
                  <a:cubicBezTo>
                    <a:pt x="873" y="602"/>
                    <a:pt x="936" y="624"/>
                    <a:pt x="936" y="624"/>
                  </a:cubicBezTo>
                  <a:cubicBezTo>
                    <a:pt x="958" y="639"/>
                    <a:pt x="1030" y="683"/>
                    <a:pt x="984" y="720"/>
                  </a:cubicBezTo>
                  <a:cubicBezTo>
                    <a:pt x="971" y="730"/>
                    <a:pt x="952" y="728"/>
                    <a:pt x="936" y="732"/>
                  </a:cubicBezTo>
                  <a:cubicBezTo>
                    <a:pt x="676" y="728"/>
                    <a:pt x="416" y="728"/>
                    <a:pt x="156" y="720"/>
                  </a:cubicBezTo>
                  <a:cubicBezTo>
                    <a:pt x="100" y="718"/>
                    <a:pt x="73" y="604"/>
                    <a:pt x="60" y="564"/>
                  </a:cubicBezTo>
                  <a:cubicBezTo>
                    <a:pt x="52" y="540"/>
                    <a:pt x="36" y="492"/>
                    <a:pt x="36" y="492"/>
                  </a:cubicBezTo>
                  <a:cubicBezTo>
                    <a:pt x="40" y="448"/>
                    <a:pt x="42" y="404"/>
                    <a:pt x="48" y="360"/>
                  </a:cubicBezTo>
                  <a:cubicBezTo>
                    <a:pt x="50" y="347"/>
                    <a:pt x="51" y="333"/>
                    <a:pt x="60" y="324"/>
                  </a:cubicBezTo>
                  <a:cubicBezTo>
                    <a:pt x="80" y="304"/>
                    <a:pt x="108" y="292"/>
                    <a:pt x="132" y="276"/>
                  </a:cubicBezTo>
                  <a:cubicBezTo>
                    <a:pt x="153" y="262"/>
                    <a:pt x="204" y="252"/>
                    <a:pt x="204" y="252"/>
                  </a:cubicBezTo>
                  <a:cubicBezTo>
                    <a:pt x="375" y="260"/>
                    <a:pt x="538" y="274"/>
                    <a:pt x="708" y="288"/>
                  </a:cubicBezTo>
                  <a:cubicBezTo>
                    <a:pt x="732" y="296"/>
                    <a:pt x="755" y="307"/>
                    <a:pt x="780" y="312"/>
                  </a:cubicBezTo>
                  <a:cubicBezTo>
                    <a:pt x="800" y="316"/>
                    <a:pt x="820" y="319"/>
                    <a:pt x="840" y="324"/>
                  </a:cubicBezTo>
                  <a:cubicBezTo>
                    <a:pt x="864" y="331"/>
                    <a:pt x="912" y="348"/>
                    <a:pt x="912" y="348"/>
                  </a:cubicBezTo>
                  <a:cubicBezTo>
                    <a:pt x="864" y="492"/>
                    <a:pt x="475" y="386"/>
                    <a:pt x="408" y="384"/>
                  </a:cubicBezTo>
                  <a:cubicBezTo>
                    <a:pt x="313" y="365"/>
                    <a:pt x="247" y="341"/>
                    <a:pt x="168" y="288"/>
                  </a:cubicBezTo>
                  <a:cubicBezTo>
                    <a:pt x="156" y="280"/>
                    <a:pt x="144" y="272"/>
                    <a:pt x="132" y="264"/>
                  </a:cubicBezTo>
                  <a:cubicBezTo>
                    <a:pt x="120" y="256"/>
                    <a:pt x="96" y="240"/>
                    <a:pt x="96" y="240"/>
                  </a:cubicBezTo>
                  <a:cubicBezTo>
                    <a:pt x="80" y="192"/>
                    <a:pt x="61" y="151"/>
                    <a:pt x="96" y="96"/>
                  </a:cubicBezTo>
                  <a:cubicBezTo>
                    <a:pt x="110" y="75"/>
                    <a:pt x="144" y="80"/>
                    <a:pt x="168" y="72"/>
                  </a:cubicBezTo>
                  <a:cubicBezTo>
                    <a:pt x="235" y="50"/>
                    <a:pt x="301" y="44"/>
                    <a:pt x="372" y="36"/>
                  </a:cubicBezTo>
                  <a:cubicBezTo>
                    <a:pt x="465" y="5"/>
                    <a:pt x="574" y="10"/>
                    <a:pt x="672" y="0"/>
                  </a:cubicBezTo>
                  <a:cubicBezTo>
                    <a:pt x="784" y="4"/>
                    <a:pt x="1008" y="12"/>
                    <a:pt x="1008" y="12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581400"/>
            <a:ext cx="6883400" cy="2816225"/>
            <a:chOff x="432" y="2256"/>
            <a:chExt cx="4336" cy="1774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432" y="3744"/>
              <a:ext cx="184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Beta Pleated Sheet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4282" name="Freeform 11"/>
            <p:cNvSpPr>
              <a:spLocks/>
            </p:cNvSpPr>
            <p:nvPr/>
          </p:nvSpPr>
          <p:spPr bwMode="auto">
            <a:xfrm>
              <a:off x="3552" y="2256"/>
              <a:ext cx="1216" cy="1272"/>
            </a:xfrm>
            <a:custGeom>
              <a:avLst/>
              <a:gdLst>
                <a:gd name="T0" fmla="*/ 28 w 1216"/>
                <a:gd name="T1" fmla="*/ 1272 h 1272"/>
                <a:gd name="T2" fmla="*/ 4 w 1216"/>
                <a:gd name="T3" fmla="*/ 768 h 1272"/>
                <a:gd name="T4" fmla="*/ 40 w 1216"/>
                <a:gd name="T5" fmla="*/ 780 h 1272"/>
                <a:gd name="T6" fmla="*/ 112 w 1216"/>
                <a:gd name="T7" fmla="*/ 828 h 1272"/>
                <a:gd name="T8" fmla="*/ 148 w 1216"/>
                <a:gd name="T9" fmla="*/ 852 h 1272"/>
                <a:gd name="T10" fmla="*/ 244 w 1216"/>
                <a:gd name="T11" fmla="*/ 960 h 1272"/>
                <a:gd name="T12" fmla="*/ 316 w 1216"/>
                <a:gd name="T13" fmla="*/ 1008 h 1272"/>
                <a:gd name="T14" fmla="*/ 352 w 1216"/>
                <a:gd name="T15" fmla="*/ 1032 h 1272"/>
                <a:gd name="T16" fmla="*/ 400 w 1216"/>
                <a:gd name="T17" fmla="*/ 528 h 1272"/>
                <a:gd name="T18" fmla="*/ 448 w 1216"/>
                <a:gd name="T19" fmla="*/ 552 h 1272"/>
                <a:gd name="T20" fmla="*/ 520 w 1216"/>
                <a:gd name="T21" fmla="*/ 600 h 1272"/>
                <a:gd name="T22" fmla="*/ 700 w 1216"/>
                <a:gd name="T23" fmla="*/ 708 h 1272"/>
                <a:gd name="T24" fmla="*/ 736 w 1216"/>
                <a:gd name="T25" fmla="*/ 744 h 1272"/>
                <a:gd name="T26" fmla="*/ 760 w 1216"/>
                <a:gd name="T27" fmla="*/ 708 h 1272"/>
                <a:gd name="T28" fmla="*/ 772 w 1216"/>
                <a:gd name="T29" fmla="*/ 528 h 1272"/>
                <a:gd name="T30" fmla="*/ 688 w 1216"/>
                <a:gd name="T31" fmla="*/ 264 h 1272"/>
                <a:gd name="T32" fmla="*/ 784 w 1216"/>
                <a:gd name="T33" fmla="*/ 252 h 1272"/>
                <a:gd name="T34" fmla="*/ 820 w 1216"/>
                <a:gd name="T35" fmla="*/ 288 h 1272"/>
                <a:gd name="T36" fmla="*/ 928 w 1216"/>
                <a:gd name="T37" fmla="*/ 360 h 1272"/>
                <a:gd name="T38" fmla="*/ 964 w 1216"/>
                <a:gd name="T39" fmla="*/ 372 h 1272"/>
                <a:gd name="T40" fmla="*/ 1216 w 1216"/>
                <a:gd name="T41" fmla="*/ 456 h 1272"/>
                <a:gd name="T42" fmla="*/ 1108 w 1216"/>
                <a:gd name="T43" fmla="*/ 156 h 1272"/>
                <a:gd name="T44" fmla="*/ 1072 w 1216"/>
                <a:gd name="T45" fmla="*/ 48 h 1272"/>
                <a:gd name="T46" fmla="*/ 1060 w 1216"/>
                <a:gd name="T47" fmla="*/ 0 h 12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16"/>
                <a:gd name="T73" fmla="*/ 0 h 1272"/>
                <a:gd name="T74" fmla="*/ 1216 w 1216"/>
                <a:gd name="T75" fmla="*/ 1272 h 12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16" h="1272">
                  <a:moveTo>
                    <a:pt x="28" y="1272"/>
                  </a:moveTo>
                  <a:cubicBezTo>
                    <a:pt x="23" y="1185"/>
                    <a:pt x="0" y="817"/>
                    <a:pt x="4" y="768"/>
                  </a:cubicBezTo>
                  <a:cubicBezTo>
                    <a:pt x="5" y="755"/>
                    <a:pt x="29" y="774"/>
                    <a:pt x="40" y="780"/>
                  </a:cubicBezTo>
                  <a:cubicBezTo>
                    <a:pt x="65" y="794"/>
                    <a:pt x="88" y="812"/>
                    <a:pt x="112" y="828"/>
                  </a:cubicBezTo>
                  <a:cubicBezTo>
                    <a:pt x="124" y="836"/>
                    <a:pt x="148" y="852"/>
                    <a:pt x="148" y="852"/>
                  </a:cubicBezTo>
                  <a:cubicBezTo>
                    <a:pt x="191" y="916"/>
                    <a:pt x="162" y="878"/>
                    <a:pt x="244" y="960"/>
                  </a:cubicBezTo>
                  <a:cubicBezTo>
                    <a:pt x="264" y="980"/>
                    <a:pt x="292" y="992"/>
                    <a:pt x="316" y="1008"/>
                  </a:cubicBezTo>
                  <a:cubicBezTo>
                    <a:pt x="328" y="1016"/>
                    <a:pt x="352" y="1032"/>
                    <a:pt x="352" y="1032"/>
                  </a:cubicBezTo>
                  <a:cubicBezTo>
                    <a:pt x="548" y="967"/>
                    <a:pt x="333" y="1051"/>
                    <a:pt x="400" y="528"/>
                  </a:cubicBezTo>
                  <a:cubicBezTo>
                    <a:pt x="402" y="510"/>
                    <a:pt x="433" y="543"/>
                    <a:pt x="448" y="552"/>
                  </a:cubicBezTo>
                  <a:cubicBezTo>
                    <a:pt x="473" y="567"/>
                    <a:pt x="496" y="584"/>
                    <a:pt x="520" y="600"/>
                  </a:cubicBezTo>
                  <a:cubicBezTo>
                    <a:pt x="578" y="639"/>
                    <a:pt x="633" y="686"/>
                    <a:pt x="700" y="708"/>
                  </a:cubicBezTo>
                  <a:cubicBezTo>
                    <a:pt x="712" y="720"/>
                    <a:pt x="719" y="744"/>
                    <a:pt x="736" y="744"/>
                  </a:cubicBezTo>
                  <a:cubicBezTo>
                    <a:pt x="750" y="744"/>
                    <a:pt x="758" y="722"/>
                    <a:pt x="760" y="708"/>
                  </a:cubicBezTo>
                  <a:cubicBezTo>
                    <a:pt x="770" y="649"/>
                    <a:pt x="768" y="588"/>
                    <a:pt x="772" y="528"/>
                  </a:cubicBezTo>
                  <a:cubicBezTo>
                    <a:pt x="759" y="437"/>
                    <a:pt x="740" y="341"/>
                    <a:pt x="688" y="264"/>
                  </a:cubicBezTo>
                  <a:cubicBezTo>
                    <a:pt x="720" y="260"/>
                    <a:pt x="752" y="246"/>
                    <a:pt x="784" y="252"/>
                  </a:cubicBezTo>
                  <a:cubicBezTo>
                    <a:pt x="801" y="255"/>
                    <a:pt x="807" y="278"/>
                    <a:pt x="820" y="288"/>
                  </a:cubicBezTo>
                  <a:cubicBezTo>
                    <a:pt x="854" y="315"/>
                    <a:pt x="892" y="336"/>
                    <a:pt x="928" y="360"/>
                  </a:cubicBezTo>
                  <a:cubicBezTo>
                    <a:pt x="939" y="367"/>
                    <a:pt x="953" y="366"/>
                    <a:pt x="964" y="372"/>
                  </a:cubicBezTo>
                  <a:cubicBezTo>
                    <a:pt x="1044" y="412"/>
                    <a:pt x="1128" y="434"/>
                    <a:pt x="1216" y="456"/>
                  </a:cubicBezTo>
                  <a:cubicBezTo>
                    <a:pt x="1189" y="349"/>
                    <a:pt x="1142" y="259"/>
                    <a:pt x="1108" y="156"/>
                  </a:cubicBezTo>
                  <a:cubicBezTo>
                    <a:pt x="1096" y="120"/>
                    <a:pt x="1084" y="84"/>
                    <a:pt x="1072" y="48"/>
                  </a:cubicBezTo>
                  <a:cubicBezTo>
                    <a:pt x="1067" y="32"/>
                    <a:pt x="1060" y="0"/>
                    <a:pt x="1060" y="0"/>
                  </a:cubicBezTo>
                </a:path>
              </a:pathLst>
            </a:custGeom>
            <a:noFill/>
            <a:ln w="50800">
              <a:solidFill>
                <a:srgbClr val="00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Line 12"/>
            <p:cNvSpPr>
              <a:spLocks noChangeShapeType="1"/>
            </p:cNvSpPr>
            <p:nvPr/>
          </p:nvSpPr>
          <p:spPr bwMode="auto">
            <a:xfrm flipV="1">
              <a:off x="2304" y="3216"/>
              <a:ext cx="120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0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5B2D1-C995-4BF3-A2E8-48DF47773159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Quaternary Structure</a:t>
            </a:r>
            <a:endParaRPr lang="en-US" sz="4800" b="1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962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latin typeface="Comic Sans MS" pitchFamily="66" charset="0"/>
              </a:rPr>
              <a:t>Composed of 2 or more </a:t>
            </a:r>
            <a:r>
              <a:rPr lang="en-US" sz="3600" b="1" smtClean="0">
                <a:solidFill>
                  <a:srgbClr val="333399"/>
                </a:solidFill>
                <a:latin typeface="Comic Sans MS" pitchFamily="66" charset="0"/>
              </a:rPr>
              <a:t>“subunits”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269E0A"/>
                </a:solidFill>
                <a:latin typeface="Comic Sans MS" pitchFamily="66" charset="0"/>
              </a:rPr>
              <a:t>Globular in shape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9900CC"/>
                </a:solidFill>
                <a:latin typeface="Comic Sans MS" pitchFamily="66" charset="0"/>
              </a:rPr>
              <a:t>Form in Aqueous environments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rgbClr val="CC0000"/>
                </a:solidFill>
                <a:latin typeface="Comic Sans MS" pitchFamily="66" charset="0"/>
              </a:rPr>
              <a:t>Example: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enzymes (hemoglobin)</a:t>
            </a:r>
            <a:endParaRPr lang="en-US" sz="3600" b="1" smtClean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4495800"/>
            <a:ext cx="2135188" cy="1371600"/>
            <a:chOff x="3168" y="2640"/>
            <a:chExt cx="1345" cy="86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600" y="2928"/>
              <a:ext cx="91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subunits</a:t>
              </a:r>
            </a:p>
          </p:txBody>
        </p:sp>
        <p:sp>
          <p:nvSpPr>
            <p:cNvPr id="56345" name="Line 6"/>
            <p:cNvSpPr>
              <a:spLocks noChangeShapeType="1"/>
            </p:cNvSpPr>
            <p:nvPr/>
          </p:nvSpPr>
          <p:spPr bwMode="auto">
            <a:xfrm flipV="1">
              <a:off x="3168" y="3232"/>
              <a:ext cx="496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Line 7"/>
            <p:cNvSpPr>
              <a:spLocks noChangeShapeType="1"/>
            </p:cNvSpPr>
            <p:nvPr/>
          </p:nvSpPr>
          <p:spPr bwMode="auto">
            <a:xfrm>
              <a:off x="3168" y="2640"/>
              <a:ext cx="448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1200" y="4114800"/>
            <a:ext cx="2971800" cy="2438400"/>
            <a:chOff x="1728" y="2160"/>
            <a:chExt cx="2736" cy="2352"/>
          </a:xfrm>
        </p:grpSpPr>
        <p:grpSp>
          <p:nvGrpSpPr>
            <p:cNvPr id="56328" name="Group 9"/>
            <p:cNvGrpSpPr>
              <a:grpSpLocks/>
            </p:cNvGrpSpPr>
            <p:nvPr/>
          </p:nvGrpSpPr>
          <p:grpSpPr bwMode="auto">
            <a:xfrm>
              <a:off x="1728" y="3312"/>
              <a:ext cx="1392" cy="1200"/>
              <a:chOff x="1728" y="2112"/>
              <a:chExt cx="1392" cy="1200"/>
            </a:xfrm>
          </p:grpSpPr>
          <p:sp>
            <p:nvSpPr>
              <p:cNvPr id="56341" name="Freeform 10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23 w 3169"/>
                  <a:gd name="T1" fmla="*/ 0 h 2185"/>
                  <a:gd name="T2" fmla="*/ 10 w 3169"/>
                  <a:gd name="T3" fmla="*/ 1 h 2185"/>
                  <a:gd name="T4" fmla="*/ 0 w 3169"/>
                  <a:gd name="T5" fmla="*/ 17 h 2185"/>
                  <a:gd name="T6" fmla="*/ 0 w 3169"/>
                  <a:gd name="T7" fmla="*/ 49 h 2185"/>
                  <a:gd name="T8" fmla="*/ 2 w 3169"/>
                  <a:gd name="T9" fmla="*/ 79 h 2185"/>
                  <a:gd name="T10" fmla="*/ 13 w 3169"/>
                  <a:gd name="T11" fmla="*/ 101 h 2185"/>
                  <a:gd name="T12" fmla="*/ 28 w 3169"/>
                  <a:gd name="T13" fmla="*/ 107 h 2185"/>
                  <a:gd name="T14" fmla="*/ 44 w 3169"/>
                  <a:gd name="T15" fmla="*/ 107 h 2185"/>
                  <a:gd name="T16" fmla="*/ 52 w 3169"/>
                  <a:gd name="T17" fmla="*/ 64 h 2185"/>
                  <a:gd name="T18" fmla="*/ 46 w 3169"/>
                  <a:gd name="T19" fmla="*/ 14 h 2185"/>
                  <a:gd name="T20" fmla="*/ 34 w 3169"/>
                  <a:gd name="T21" fmla="*/ 1 h 2185"/>
                  <a:gd name="T22" fmla="*/ 26 w 3169"/>
                  <a:gd name="T23" fmla="*/ 6 h 2185"/>
                  <a:gd name="T24" fmla="*/ 14 w 3169"/>
                  <a:gd name="T25" fmla="*/ 5 h 2185"/>
                  <a:gd name="T26" fmla="*/ 4 w 3169"/>
                  <a:gd name="T27" fmla="*/ 12 h 2185"/>
                  <a:gd name="T28" fmla="*/ 15 w 3169"/>
                  <a:gd name="T29" fmla="*/ 24 h 2185"/>
                  <a:gd name="T30" fmla="*/ 8 w 3169"/>
                  <a:gd name="T31" fmla="*/ 16 h 2185"/>
                  <a:gd name="T32" fmla="*/ 3 w 3169"/>
                  <a:gd name="T33" fmla="*/ 33 h 2185"/>
                  <a:gd name="T34" fmla="*/ 16 w 3169"/>
                  <a:gd name="T35" fmla="*/ 41 h 2185"/>
                  <a:gd name="T36" fmla="*/ 10 w 3169"/>
                  <a:gd name="T37" fmla="*/ 33 h 2185"/>
                  <a:gd name="T38" fmla="*/ 3 w 3169"/>
                  <a:gd name="T39" fmla="*/ 44 h 2185"/>
                  <a:gd name="T40" fmla="*/ 14 w 3169"/>
                  <a:gd name="T41" fmla="*/ 60 h 2185"/>
                  <a:gd name="T42" fmla="*/ 9 w 3169"/>
                  <a:gd name="T43" fmla="*/ 51 h 2185"/>
                  <a:gd name="T44" fmla="*/ 1 w 3169"/>
                  <a:gd name="T45" fmla="*/ 62 h 2185"/>
                  <a:gd name="T46" fmla="*/ 14 w 3169"/>
                  <a:gd name="T47" fmla="*/ 75 h 2185"/>
                  <a:gd name="T48" fmla="*/ 10 w 3169"/>
                  <a:gd name="T49" fmla="*/ 68 h 2185"/>
                  <a:gd name="T50" fmla="*/ 4 w 3169"/>
                  <a:gd name="T51" fmla="*/ 82 h 2185"/>
                  <a:gd name="T52" fmla="*/ 13 w 3169"/>
                  <a:gd name="T53" fmla="*/ 90 h 2185"/>
                  <a:gd name="T54" fmla="*/ 19 w 3169"/>
                  <a:gd name="T55" fmla="*/ 68 h 2185"/>
                  <a:gd name="T56" fmla="*/ 22 w 3169"/>
                  <a:gd name="T57" fmla="*/ 60 h 2185"/>
                  <a:gd name="T58" fmla="*/ 26 w 3169"/>
                  <a:gd name="T59" fmla="*/ 41 h 2185"/>
                  <a:gd name="T60" fmla="*/ 30 w 3169"/>
                  <a:gd name="T61" fmla="*/ 34 h 2185"/>
                  <a:gd name="T62" fmla="*/ 37 w 3169"/>
                  <a:gd name="T63" fmla="*/ 36 h 2185"/>
                  <a:gd name="T64" fmla="*/ 36 w 3169"/>
                  <a:gd name="T65" fmla="*/ 15 h 2185"/>
                  <a:gd name="T66" fmla="*/ 46 w 3169"/>
                  <a:gd name="T67" fmla="*/ 41 h 2185"/>
                  <a:gd name="T68" fmla="*/ 41 w 3169"/>
                  <a:gd name="T69" fmla="*/ 49 h 2185"/>
                  <a:gd name="T70" fmla="*/ 36 w 3169"/>
                  <a:gd name="T71" fmla="*/ 70 h 2185"/>
                  <a:gd name="T72" fmla="*/ 32 w 3169"/>
                  <a:gd name="T73" fmla="*/ 60 h 2185"/>
                  <a:gd name="T74" fmla="*/ 32 w 3169"/>
                  <a:gd name="T75" fmla="*/ 75 h 2185"/>
                  <a:gd name="T76" fmla="*/ 26 w 3169"/>
                  <a:gd name="T77" fmla="*/ 75 h 2185"/>
                  <a:gd name="T78" fmla="*/ 28 w 3169"/>
                  <a:gd name="T79" fmla="*/ 81 h 2185"/>
                  <a:gd name="T80" fmla="*/ 19 w 3169"/>
                  <a:gd name="T81" fmla="*/ 83 h 2185"/>
                  <a:gd name="T82" fmla="*/ 23 w 3169"/>
                  <a:gd name="T83" fmla="*/ 98 h 2185"/>
                  <a:gd name="T84" fmla="*/ 33 w 3169"/>
                  <a:gd name="T85" fmla="*/ 91 h 2185"/>
                  <a:gd name="T86" fmla="*/ 39 w 3169"/>
                  <a:gd name="T87" fmla="*/ 94 h 2185"/>
                  <a:gd name="T88" fmla="*/ 48 w 3169"/>
                  <a:gd name="T89" fmla="*/ 83 h 2185"/>
                  <a:gd name="T90" fmla="*/ 37 w 3169"/>
                  <a:gd name="T91" fmla="*/ 81 h 2185"/>
                  <a:gd name="T92" fmla="*/ 46 w 3169"/>
                  <a:gd name="T93" fmla="*/ 77 h 2185"/>
                  <a:gd name="T94" fmla="*/ 36 w 3169"/>
                  <a:gd name="T95" fmla="*/ 59 h 2185"/>
                  <a:gd name="T96" fmla="*/ 32 w 3169"/>
                  <a:gd name="T97" fmla="*/ 74 h 2185"/>
                  <a:gd name="T98" fmla="*/ 40 w 3169"/>
                  <a:gd name="T99" fmla="*/ 56 h 2185"/>
                  <a:gd name="T100" fmla="*/ 22 w 3169"/>
                  <a:gd name="T101" fmla="*/ 54 h 2185"/>
                  <a:gd name="T102" fmla="*/ 30 w 3169"/>
                  <a:gd name="T103" fmla="*/ 50 h 2185"/>
                  <a:gd name="T104" fmla="*/ 22 w 3169"/>
                  <a:gd name="T105" fmla="*/ 31 h 2185"/>
                  <a:gd name="T106" fmla="*/ 18 w 3169"/>
                  <a:gd name="T107" fmla="*/ 42 h 2185"/>
                  <a:gd name="T108" fmla="*/ 32 w 3169"/>
                  <a:gd name="T109" fmla="*/ 31 h 2185"/>
                  <a:gd name="T110" fmla="*/ 18 w 3169"/>
                  <a:gd name="T111" fmla="*/ 15 h 2185"/>
                  <a:gd name="T112" fmla="*/ 19 w 3169"/>
                  <a:gd name="T113" fmla="*/ 26 h 2185"/>
                  <a:gd name="T114" fmla="*/ 23 w 3169"/>
                  <a:gd name="T115" fmla="*/ 11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2" name="Freeform 11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3" name="Freeform 12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29" name="Group 13"/>
            <p:cNvGrpSpPr>
              <a:grpSpLocks/>
            </p:cNvGrpSpPr>
            <p:nvPr/>
          </p:nvGrpSpPr>
          <p:grpSpPr bwMode="auto">
            <a:xfrm>
              <a:off x="3072" y="2160"/>
              <a:ext cx="1392" cy="1200"/>
              <a:chOff x="1728" y="2112"/>
              <a:chExt cx="1392" cy="1200"/>
            </a:xfrm>
          </p:grpSpPr>
          <p:sp>
            <p:nvSpPr>
              <p:cNvPr id="56338" name="Freeform 14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23 w 3169"/>
                  <a:gd name="T1" fmla="*/ 0 h 2185"/>
                  <a:gd name="T2" fmla="*/ 10 w 3169"/>
                  <a:gd name="T3" fmla="*/ 1 h 2185"/>
                  <a:gd name="T4" fmla="*/ 0 w 3169"/>
                  <a:gd name="T5" fmla="*/ 17 h 2185"/>
                  <a:gd name="T6" fmla="*/ 0 w 3169"/>
                  <a:gd name="T7" fmla="*/ 49 h 2185"/>
                  <a:gd name="T8" fmla="*/ 2 w 3169"/>
                  <a:gd name="T9" fmla="*/ 79 h 2185"/>
                  <a:gd name="T10" fmla="*/ 13 w 3169"/>
                  <a:gd name="T11" fmla="*/ 101 h 2185"/>
                  <a:gd name="T12" fmla="*/ 28 w 3169"/>
                  <a:gd name="T13" fmla="*/ 107 h 2185"/>
                  <a:gd name="T14" fmla="*/ 44 w 3169"/>
                  <a:gd name="T15" fmla="*/ 107 h 2185"/>
                  <a:gd name="T16" fmla="*/ 52 w 3169"/>
                  <a:gd name="T17" fmla="*/ 64 h 2185"/>
                  <a:gd name="T18" fmla="*/ 46 w 3169"/>
                  <a:gd name="T19" fmla="*/ 14 h 2185"/>
                  <a:gd name="T20" fmla="*/ 34 w 3169"/>
                  <a:gd name="T21" fmla="*/ 1 h 2185"/>
                  <a:gd name="T22" fmla="*/ 26 w 3169"/>
                  <a:gd name="T23" fmla="*/ 6 h 2185"/>
                  <a:gd name="T24" fmla="*/ 14 w 3169"/>
                  <a:gd name="T25" fmla="*/ 5 h 2185"/>
                  <a:gd name="T26" fmla="*/ 4 w 3169"/>
                  <a:gd name="T27" fmla="*/ 12 h 2185"/>
                  <a:gd name="T28" fmla="*/ 15 w 3169"/>
                  <a:gd name="T29" fmla="*/ 24 h 2185"/>
                  <a:gd name="T30" fmla="*/ 8 w 3169"/>
                  <a:gd name="T31" fmla="*/ 16 h 2185"/>
                  <a:gd name="T32" fmla="*/ 3 w 3169"/>
                  <a:gd name="T33" fmla="*/ 33 h 2185"/>
                  <a:gd name="T34" fmla="*/ 16 w 3169"/>
                  <a:gd name="T35" fmla="*/ 41 h 2185"/>
                  <a:gd name="T36" fmla="*/ 10 w 3169"/>
                  <a:gd name="T37" fmla="*/ 33 h 2185"/>
                  <a:gd name="T38" fmla="*/ 3 w 3169"/>
                  <a:gd name="T39" fmla="*/ 44 h 2185"/>
                  <a:gd name="T40" fmla="*/ 14 w 3169"/>
                  <a:gd name="T41" fmla="*/ 60 h 2185"/>
                  <a:gd name="T42" fmla="*/ 9 w 3169"/>
                  <a:gd name="T43" fmla="*/ 51 h 2185"/>
                  <a:gd name="T44" fmla="*/ 1 w 3169"/>
                  <a:gd name="T45" fmla="*/ 62 h 2185"/>
                  <a:gd name="T46" fmla="*/ 14 w 3169"/>
                  <a:gd name="T47" fmla="*/ 75 h 2185"/>
                  <a:gd name="T48" fmla="*/ 10 w 3169"/>
                  <a:gd name="T49" fmla="*/ 68 h 2185"/>
                  <a:gd name="T50" fmla="*/ 4 w 3169"/>
                  <a:gd name="T51" fmla="*/ 82 h 2185"/>
                  <a:gd name="T52" fmla="*/ 13 w 3169"/>
                  <a:gd name="T53" fmla="*/ 90 h 2185"/>
                  <a:gd name="T54" fmla="*/ 19 w 3169"/>
                  <a:gd name="T55" fmla="*/ 68 h 2185"/>
                  <a:gd name="T56" fmla="*/ 22 w 3169"/>
                  <a:gd name="T57" fmla="*/ 60 h 2185"/>
                  <a:gd name="T58" fmla="*/ 26 w 3169"/>
                  <a:gd name="T59" fmla="*/ 41 h 2185"/>
                  <a:gd name="T60" fmla="*/ 30 w 3169"/>
                  <a:gd name="T61" fmla="*/ 34 h 2185"/>
                  <a:gd name="T62" fmla="*/ 37 w 3169"/>
                  <a:gd name="T63" fmla="*/ 36 h 2185"/>
                  <a:gd name="T64" fmla="*/ 36 w 3169"/>
                  <a:gd name="T65" fmla="*/ 15 h 2185"/>
                  <a:gd name="T66" fmla="*/ 46 w 3169"/>
                  <a:gd name="T67" fmla="*/ 41 h 2185"/>
                  <a:gd name="T68" fmla="*/ 41 w 3169"/>
                  <a:gd name="T69" fmla="*/ 49 h 2185"/>
                  <a:gd name="T70" fmla="*/ 36 w 3169"/>
                  <a:gd name="T71" fmla="*/ 70 h 2185"/>
                  <a:gd name="T72" fmla="*/ 32 w 3169"/>
                  <a:gd name="T73" fmla="*/ 60 h 2185"/>
                  <a:gd name="T74" fmla="*/ 32 w 3169"/>
                  <a:gd name="T75" fmla="*/ 75 h 2185"/>
                  <a:gd name="T76" fmla="*/ 26 w 3169"/>
                  <a:gd name="T77" fmla="*/ 75 h 2185"/>
                  <a:gd name="T78" fmla="*/ 28 w 3169"/>
                  <a:gd name="T79" fmla="*/ 81 h 2185"/>
                  <a:gd name="T80" fmla="*/ 19 w 3169"/>
                  <a:gd name="T81" fmla="*/ 83 h 2185"/>
                  <a:gd name="T82" fmla="*/ 23 w 3169"/>
                  <a:gd name="T83" fmla="*/ 98 h 2185"/>
                  <a:gd name="T84" fmla="*/ 33 w 3169"/>
                  <a:gd name="T85" fmla="*/ 91 h 2185"/>
                  <a:gd name="T86" fmla="*/ 39 w 3169"/>
                  <a:gd name="T87" fmla="*/ 94 h 2185"/>
                  <a:gd name="T88" fmla="*/ 48 w 3169"/>
                  <a:gd name="T89" fmla="*/ 83 h 2185"/>
                  <a:gd name="T90" fmla="*/ 37 w 3169"/>
                  <a:gd name="T91" fmla="*/ 81 h 2185"/>
                  <a:gd name="T92" fmla="*/ 46 w 3169"/>
                  <a:gd name="T93" fmla="*/ 77 h 2185"/>
                  <a:gd name="T94" fmla="*/ 36 w 3169"/>
                  <a:gd name="T95" fmla="*/ 59 h 2185"/>
                  <a:gd name="T96" fmla="*/ 32 w 3169"/>
                  <a:gd name="T97" fmla="*/ 74 h 2185"/>
                  <a:gd name="T98" fmla="*/ 40 w 3169"/>
                  <a:gd name="T99" fmla="*/ 56 h 2185"/>
                  <a:gd name="T100" fmla="*/ 22 w 3169"/>
                  <a:gd name="T101" fmla="*/ 54 h 2185"/>
                  <a:gd name="T102" fmla="*/ 30 w 3169"/>
                  <a:gd name="T103" fmla="*/ 50 h 2185"/>
                  <a:gd name="T104" fmla="*/ 22 w 3169"/>
                  <a:gd name="T105" fmla="*/ 31 h 2185"/>
                  <a:gd name="T106" fmla="*/ 18 w 3169"/>
                  <a:gd name="T107" fmla="*/ 42 h 2185"/>
                  <a:gd name="T108" fmla="*/ 32 w 3169"/>
                  <a:gd name="T109" fmla="*/ 31 h 2185"/>
                  <a:gd name="T110" fmla="*/ 18 w 3169"/>
                  <a:gd name="T111" fmla="*/ 15 h 2185"/>
                  <a:gd name="T112" fmla="*/ 19 w 3169"/>
                  <a:gd name="T113" fmla="*/ 26 h 2185"/>
                  <a:gd name="T114" fmla="*/ 23 w 3169"/>
                  <a:gd name="T115" fmla="*/ 11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9" name="Freeform 15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0" name="Freeform 16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0" name="Group 17"/>
            <p:cNvGrpSpPr>
              <a:grpSpLocks/>
            </p:cNvGrpSpPr>
            <p:nvPr/>
          </p:nvGrpSpPr>
          <p:grpSpPr bwMode="auto">
            <a:xfrm>
              <a:off x="1824" y="2208"/>
              <a:ext cx="1392" cy="1200"/>
              <a:chOff x="1728" y="2112"/>
              <a:chExt cx="1392" cy="1200"/>
            </a:xfrm>
          </p:grpSpPr>
          <p:sp>
            <p:nvSpPr>
              <p:cNvPr id="56335" name="Freeform 18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23 w 3169"/>
                  <a:gd name="T1" fmla="*/ 0 h 2185"/>
                  <a:gd name="T2" fmla="*/ 10 w 3169"/>
                  <a:gd name="T3" fmla="*/ 1 h 2185"/>
                  <a:gd name="T4" fmla="*/ 0 w 3169"/>
                  <a:gd name="T5" fmla="*/ 17 h 2185"/>
                  <a:gd name="T6" fmla="*/ 0 w 3169"/>
                  <a:gd name="T7" fmla="*/ 49 h 2185"/>
                  <a:gd name="T8" fmla="*/ 2 w 3169"/>
                  <a:gd name="T9" fmla="*/ 79 h 2185"/>
                  <a:gd name="T10" fmla="*/ 13 w 3169"/>
                  <a:gd name="T11" fmla="*/ 101 h 2185"/>
                  <a:gd name="T12" fmla="*/ 28 w 3169"/>
                  <a:gd name="T13" fmla="*/ 107 h 2185"/>
                  <a:gd name="T14" fmla="*/ 44 w 3169"/>
                  <a:gd name="T15" fmla="*/ 107 h 2185"/>
                  <a:gd name="T16" fmla="*/ 52 w 3169"/>
                  <a:gd name="T17" fmla="*/ 64 h 2185"/>
                  <a:gd name="T18" fmla="*/ 46 w 3169"/>
                  <a:gd name="T19" fmla="*/ 14 h 2185"/>
                  <a:gd name="T20" fmla="*/ 34 w 3169"/>
                  <a:gd name="T21" fmla="*/ 1 h 2185"/>
                  <a:gd name="T22" fmla="*/ 26 w 3169"/>
                  <a:gd name="T23" fmla="*/ 6 h 2185"/>
                  <a:gd name="T24" fmla="*/ 14 w 3169"/>
                  <a:gd name="T25" fmla="*/ 5 h 2185"/>
                  <a:gd name="T26" fmla="*/ 4 w 3169"/>
                  <a:gd name="T27" fmla="*/ 12 h 2185"/>
                  <a:gd name="T28" fmla="*/ 15 w 3169"/>
                  <a:gd name="T29" fmla="*/ 24 h 2185"/>
                  <a:gd name="T30" fmla="*/ 8 w 3169"/>
                  <a:gd name="T31" fmla="*/ 16 h 2185"/>
                  <a:gd name="T32" fmla="*/ 3 w 3169"/>
                  <a:gd name="T33" fmla="*/ 33 h 2185"/>
                  <a:gd name="T34" fmla="*/ 16 w 3169"/>
                  <a:gd name="T35" fmla="*/ 41 h 2185"/>
                  <a:gd name="T36" fmla="*/ 10 w 3169"/>
                  <a:gd name="T37" fmla="*/ 33 h 2185"/>
                  <a:gd name="T38" fmla="*/ 3 w 3169"/>
                  <a:gd name="T39" fmla="*/ 44 h 2185"/>
                  <a:gd name="T40" fmla="*/ 14 w 3169"/>
                  <a:gd name="T41" fmla="*/ 60 h 2185"/>
                  <a:gd name="T42" fmla="*/ 9 w 3169"/>
                  <a:gd name="T43" fmla="*/ 51 h 2185"/>
                  <a:gd name="T44" fmla="*/ 1 w 3169"/>
                  <a:gd name="T45" fmla="*/ 62 h 2185"/>
                  <a:gd name="T46" fmla="*/ 14 w 3169"/>
                  <a:gd name="T47" fmla="*/ 75 h 2185"/>
                  <a:gd name="T48" fmla="*/ 10 w 3169"/>
                  <a:gd name="T49" fmla="*/ 68 h 2185"/>
                  <a:gd name="T50" fmla="*/ 4 w 3169"/>
                  <a:gd name="T51" fmla="*/ 82 h 2185"/>
                  <a:gd name="T52" fmla="*/ 13 w 3169"/>
                  <a:gd name="T53" fmla="*/ 90 h 2185"/>
                  <a:gd name="T54" fmla="*/ 19 w 3169"/>
                  <a:gd name="T55" fmla="*/ 68 h 2185"/>
                  <a:gd name="T56" fmla="*/ 22 w 3169"/>
                  <a:gd name="T57" fmla="*/ 60 h 2185"/>
                  <a:gd name="T58" fmla="*/ 26 w 3169"/>
                  <a:gd name="T59" fmla="*/ 41 h 2185"/>
                  <a:gd name="T60" fmla="*/ 30 w 3169"/>
                  <a:gd name="T61" fmla="*/ 34 h 2185"/>
                  <a:gd name="T62" fmla="*/ 37 w 3169"/>
                  <a:gd name="T63" fmla="*/ 36 h 2185"/>
                  <a:gd name="T64" fmla="*/ 36 w 3169"/>
                  <a:gd name="T65" fmla="*/ 15 h 2185"/>
                  <a:gd name="T66" fmla="*/ 46 w 3169"/>
                  <a:gd name="T67" fmla="*/ 41 h 2185"/>
                  <a:gd name="T68" fmla="*/ 41 w 3169"/>
                  <a:gd name="T69" fmla="*/ 49 h 2185"/>
                  <a:gd name="T70" fmla="*/ 36 w 3169"/>
                  <a:gd name="T71" fmla="*/ 70 h 2185"/>
                  <a:gd name="T72" fmla="*/ 32 w 3169"/>
                  <a:gd name="T73" fmla="*/ 60 h 2185"/>
                  <a:gd name="T74" fmla="*/ 32 w 3169"/>
                  <a:gd name="T75" fmla="*/ 75 h 2185"/>
                  <a:gd name="T76" fmla="*/ 26 w 3169"/>
                  <a:gd name="T77" fmla="*/ 75 h 2185"/>
                  <a:gd name="T78" fmla="*/ 28 w 3169"/>
                  <a:gd name="T79" fmla="*/ 81 h 2185"/>
                  <a:gd name="T80" fmla="*/ 19 w 3169"/>
                  <a:gd name="T81" fmla="*/ 83 h 2185"/>
                  <a:gd name="T82" fmla="*/ 23 w 3169"/>
                  <a:gd name="T83" fmla="*/ 98 h 2185"/>
                  <a:gd name="T84" fmla="*/ 33 w 3169"/>
                  <a:gd name="T85" fmla="*/ 91 h 2185"/>
                  <a:gd name="T86" fmla="*/ 39 w 3169"/>
                  <a:gd name="T87" fmla="*/ 94 h 2185"/>
                  <a:gd name="T88" fmla="*/ 48 w 3169"/>
                  <a:gd name="T89" fmla="*/ 83 h 2185"/>
                  <a:gd name="T90" fmla="*/ 37 w 3169"/>
                  <a:gd name="T91" fmla="*/ 81 h 2185"/>
                  <a:gd name="T92" fmla="*/ 46 w 3169"/>
                  <a:gd name="T93" fmla="*/ 77 h 2185"/>
                  <a:gd name="T94" fmla="*/ 36 w 3169"/>
                  <a:gd name="T95" fmla="*/ 59 h 2185"/>
                  <a:gd name="T96" fmla="*/ 32 w 3169"/>
                  <a:gd name="T97" fmla="*/ 74 h 2185"/>
                  <a:gd name="T98" fmla="*/ 40 w 3169"/>
                  <a:gd name="T99" fmla="*/ 56 h 2185"/>
                  <a:gd name="T100" fmla="*/ 22 w 3169"/>
                  <a:gd name="T101" fmla="*/ 54 h 2185"/>
                  <a:gd name="T102" fmla="*/ 30 w 3169"/>
                  <a:gd name="T103" fmla="*/ 50 h 2185"/>
                  <a:gd name="T104" fmla="*/ 22 w 3169"/>
                  <a:gd name="T105" fmla="*/ 31 h 2185"/>
                  <a:gd name="T106" fmla="*/ 18 w 3169"/>
                  <a:gd name="T107" fmla="*/ 42 h 2185"/>
                  <a:gd name="T108" fmla="*/ 32 w 3169"/>
                  <a:gd name="T109" fmla="*/ 31 h 2185"/>
                  <a:gd name="T110" fmla="*/ 18 w 3169"/>
                  <a:gd name="T111" fmla="*/ 15 h 2185"/>
                  <a:gd name="T112" fmla="*/ 19 w 3169"/>
                  <a:gd name="T113" fmla="*/ 26 h 2185"/>
                  <a:gd name="T114" fmla="*/ 23 w 3169"/>
                  <a:gd name="T115" fmla="*/ 11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6" name="Freeform 19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7" name="Freeform 20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31" name="Group 21"/>
            <p:cNvGrpSpPr>
              <a:grpSpLocks/>
            </p:cNvGrpSpPr>
            <p:nvPr/>
          </p:nvGrpSpPr>
          <p:grpSpPr bwMode="auto">
            <a:xfrm>
              <a:off x="3072" y="3264"/>
              <a:ext cx="1392" cy="1200"/>
              <a:chOff x="1728" y="2112"/>
              <a:chExt cx="1392" cy="1200"/>
            </a:xfrm>
          </p:grpSpPr>
          <p:sp>
            <p:nvSpPr>
              <p:cNvPr id="56332" name="Freeform 22"/>
              <p:cNvSpPr>
                <a:spLocks/>
              </p:cNvSpPr>
              <p:nvPr/>
            </p:nvSpPr>
            <p:spPr bwMode="auto">
              <a:xfrm>
                <a:off x="1728" y="2112"/>
                <a:ext cx="1392" cy="1200"/>
              </a:xfrm>
              <a:custGeom>
                <a:avLst/>
                <a:gdLst>
                  <a:gd name="T0" fmla="*/ 23 w 3169"/>
                  <a:gd name="T1" fmla="*/ 0 h 2185"/>
                  <a:gd name="T2" fmla="*/ 10 w 3169"/>
                  <a:gd name="T3" fmla="*/ 1 h 2185"/>
                  <a:gd name="T4" fmla="*/ 0 w 3169"/>
                  <a:gd name="T5" fmla="*/ 17 h 2185"/>
                  <a:gd name="T6" fmla="*/ 0 w 3169"/>
                  <a:gd name="T7" fmla="*/ 49 h 2185"/>
                  <a:gd name="T8" fmla="*/ 2 w 3169"/>
                  <a:gd name="T9" fmla="*/ 79 h 2185"/>
                  <a:gd name="T10" fmla="*/ 13 w 3169"/>
                  <a:gd name="T11" fmla="*/ 101 h 2185"/>
                  <a:gd name="T12" fmla="*/ 28 w 3169"/>
                  <a:gd name="T13" fmla="*/ 107 h 2185"/>
                  <a:gd name="T14" fmla="*/ 44 w 3169"/>
                  <a:gd name="T15" fmla="*/ 107 h 2185"/>
                  <a:gd name="T16" fmla="*/ 52 w 3169"/>
                  <a:gd name="T17" fmla="*/ 64 h 2185"/>
                  <a:gd name="T18" fmla="*/ 46 w 3169"/>
                  <a:gd name="T19" fmla="*/ 14 h 2185"/>
                  <a:gd name="T20" fmla="*/ 34 w 3169"/>
                  <a:gd name="T21" fmla="*/ 1 h 2185"/>
                  <a:gd name="T22" fmla="*/ 26 w 3169"/>
                  <a:gd name="T23" fmla="*/ 6 h 2185"/>
                  <a:gd name="T24" fmla="*/ 14 w 3169"/>
                  <a:gd name="T25" fmla="*/ 5 h 2185"/>
                  <a:gd name="T26" fmla="*/ 4 w 3169"/>
                  <a:gd name="T27" fmla="*/ 12 h 2185"/>
                  <a:gd name="T28" fmla="*/ 15 w 3169"/>
                  <a:gd name="T29" fmla="*/ 24 h 2185"/>
                  <a:gd name="T30" fmla="*/ 8 w 3169"/>
                  <a:gd name="T31" fmla="*/ 16 h 2185"/>
                  <a:gd name="T32" fmla="*/ 3 w 3169"/>
                  <a:gd name="T33" fmla="*/ 33 h 2185"/>
                  <a:gd name="T34" fmla="*/ 16 w 3169"/>
                  <a:gd name="T35" fmla="*/ 41 h 2185"/>
                  <a:gd name="T36" fmla="*/ 10 w 3169"/>
                  <a:gd name="T37" fmla="*/ 33 h 2185"/>
                  <a:gd name="T38" fmla="*/ 3 w 3169"/>
                  <a:gd name="T39" fmla="*/ 44 h 2185"/>
                  <a:gd name="T40" fmla="*/ 14 w 3169"/>
                  <a:gd name="T41" fmla="*/ 60 h 2185"/>
                  <a:gd name="T42" fmla="*/ 9 w 3169"/>
                  <a:gd name="T43" fmla="*/ 51 h 2185"/>
                  <a:gd name="T44" fmla="*/ 1 w 3169"/>
                  <a:gd name="T45" fmla="*/ 62 h 2185"/>
                  <a:gd name="T46" fmla="*/ 14 w 3169"/>
                  <a:gd name="T47" fmla="*/ 75 h 2185"/>
                  <a:gd name="T48" fmla="*/ 10 w 3169"/>
                  <a:gd name="T49" fmla="*/ 68 h 2185"/>
                  <a:gd name="T50" fmla="*/ 4 w 3169"/>
                  <a:gd name="T51" fmla="*/ 82 h 2185"/>
                  <a:gd name="T52" fmla="*/ 13 w 3169"/>
                  <a:gd name="T53" fmla="*/ 90 h 2185"/>
                  <a:gd name="T54" fmla="*/ 19 w 3169"/>
                  <a:gd name="T55" fmla="*/ 68 h 2185"/>
                  <a:gd name="T56" fmla="*/ 22 w 3169"/>
                  <a:gd name="T57" fmla="*/ 60 h 2185"/>
                  <a:gd name="T58" fmla="*/ 26 w 3169"/>
                  <a:gd name="T59" fmla="*/ 41 h 2185"/>
                  <a:gd name="T60" fmla="*/ 30 w 3169"/>
                  <a:gd name="T61" fmla="*/ 34 h 2185"/>
                  <a:gd name="T62" fmla="*/ 37 w 3169"/>
                  <a:gd name="T63" fmla="*/ 36 h 2185"/>
                  <a:gd name="T64" fmla="*/ 36 w 3169"/>
                  <a:gd name="T65" fmla="*/ 15 h 2185"/>
                  <a:gd name="T66" fmla="*/ 46 w 3169"/>
                  <a:gd name="T67" fmla="*/ 41 h 2185"/>
                  <a:gd name="T68" fmla="*/ 41 w 3169"/>
                  <a:gd name="T69" fmla="*/ 49 h 2185"/>
                  <a:gd name="T70" fmla="*/ 36 w 3169"/>
                  <a:gd name="T71" fmla="*/ 70 h 2185"/>
                  <a:gd name="T72" fmla="*/ 32 w 3169"/>
                  <a:gd name="T73" fmla="*/ 60 h 2185"/>
                  <a:gd name="T74" fmla="*/ 32 w 3169"/>
                  <a:gd name="T75" fmla="*/ 75 h 2185"/>
                  <a:gd name="T76" fmla="*/ 26 w 3169"/>
                  <a:gd name="T77" fmla="*/ 75 h 2185"/>
                  <a:gd name="T78" fmla="*/ 28 w 3169"/>
                  <a:gd name="T79" fmla="*/ 81 h 2185"/>
                  <a:gd name="T80" fmla="*/ 19 w 3169"/>
                  <a:gd name="T81" fmla="*/ 83 h 2185"/>
                  <a:gd name="T82" fmla="*/ 23 w 3169"/>
                  <a:gd name="T83" fmla="*/ 98 h 2185"/>
                  <a:gd name="T84" fmla="*/ 33 w 3169"/>
                  <a:gd name="T85" fmla="*/ 91 h 2185"/>
                  <a:gd name="T86" fmla="*/ 39 w 3169"/>
                  <a:gd name="T87" fmla="*/ 94 h 2185"/>
                  <a:gd name="T88" fmla="*/ 48 w 3169"/>
                  <a:gd name="T89" fmla="*/ 83 h 2185"/>
                  <a:gd name="T90" fmla="*/ 37 w 3169"/>
                  <a:gd name="T91" fmla="*/ 81 h 2185"/>
                  <a:gd name="T92" fmla="*/ 46 w 3169"/>
                  <a:gd name="T93" fmla="*/ 77 h 2185"/>
                  <a:gd name="T94" fmla="*/ 36 w 3169"/>
                  <a:gd name="T95" fmla="*/ 59 h 2185"/>
                  <a:gd name="T96" fmla="*/ 32 w 3169"/>
                  <a:gd name="T97" fmla="*/ 74 h 2185"/>
                  <a:gd name="T98" fmla="*/ 40 w 3169"/>
                  <a:gd name="T99" fmla="*/ 56 h 2185"/>
                  <a:gd name="T100" fmla="*/ 22 w 3169"/>
                  <a:gd name="T101" fmla="*/ 54 h 2185"/>
                  <a:gd name="T102" fmla="*/ 30 w 3169"/>
                  <a:gd name="T103" fmla="*/ 50 h 2185"/>
                  <a:gd name="T104" fmla="*/ 22 w 3169"/>
                  <a:gd name="T105" fmla="*/ 31 h 2185"/>
                  <a:gd name="T106" fmla="*/ 18 w 3169"/>
                  <a:gd name="T107" fmla="*/ 42 h 2185"/>
                  <a:gd name="T108" fmla="*/ 32 w 3169"/>
                  <a:gd name="T109" fmla="*/ 31 h 2185"/>
                  <a:gd name="T110" fmla="*/ 18 w 3169"/>
                  <a:gd name="T111" fmla="*/ 15 h 2185"/>
                  <a:gd name="T112" fmla="*/ 19 w 3169"/>
                  <a:gd name="T113" fmla="*/ 26 h 2185"/>
                  <a:gd name="T114" fmla="*/ 23 w 3169"/>
                  <a:gd name="T115" fmla="*/ 11 h 21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69"/>
                  <a:gd name="T175" fmla="*/ 0 h 2185"/>
                  <a:gd name="T176" fmla="*/ 3169 w 3169"/>
                  <a:gd name="T177" fmla="*/ 2185 h 21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69" h="2185">
                    <a:moveTo>
                      <a:pt x="1908" y="0"/>
                    </a:moveTo>
                    <a:lnTo>
                      <a:pt x="1872" y="24"/>
                    </a:lnTo>
                    <a:lnTo>
                      <a:pt x="1824" y="24"/>
                    </a:lnTo>
                    <a:lnTo>
                      <a:pt x="1752" y="12"/>
                    </a:lnTo>
                    <a:lnTo>
                      <a:pt x="1680" y="12"/>
                    </a:lnTo>
                    <a:lnTo>
                      <a:pt x="1644" y="12"/>
                    </a:lnTo>
                    <a:lnTo>
                      <a:pt x="1608" y="0"/>
                    </a:lnTo>
                    <a:lnTo>
                      <a:pt x="1572" y="0"/>
                    </a:lnTo>
                    <a:lnTo>
                      <a:pt x="1536" y="0"/>
                    </a:lnTo>
                    <a:lnTo>
                      <a:pt x="1500" y="0"/>
                    </a:lnTo>
                    <a:lnTo>
                      <a:pt x="1404" y="0"/>
                    </a:lnTo>
                    <a:lnTo>
                      <a:pt x="1332" y="0"/>
                    </a:lnTo>
                    <a:lnTo>
                      <a:pt x="1260" y="0"/>
                    </a:lnTo>
                    <a:lnTo>
                      <a:pt x="1188" y="12"/>
                    </a:lnTo>
                    <a:lnTo>
                      <a:pt x="1116" y="12"/>
                    </a:lnTo>
                    <a:lnTo>
                      <a:pt x="1044" y="12"/>
                    </a:lnTo>
                    <a:lnTo>
                      <a:pt x="972" y="12"/>
                    </a:lnTo>
                    <a:lnTo>
                      <a:pt x="900" y="12"/>
                    </a:lnTo>
                    <a:lnTo>
                      <a:pt x="828" y="24"/>
                    </a:lnTo>
                    <a:lnTo>
                      <a:pt x="756" y="24"/>
                    </a:lnTo>
                    <a:lnTo>
                      <a:pt x="684" y="24"/>
                    </a:lnTo>
                    <a:lnTo>
                      <a:pt x="588" y="24"/>
                    </a:lnTo>
                    <a:lnTo>
                      <a:pt x="516" y="36"/>
                    </a:lnTo>
                    <a:lnTo>
                      <a:pt x="396" y="48"/>
                    </a:lnTo>
                    <a:lnTo>
                      <a:pt x="324" y="60"/>
                    </a:lnTo>
                    <a:lnTo>
                      <a:pt x="228" y="84"/>
                    </a:lnTo>
                    <a:lnTo>
                      <a:pt x="180" y="96"/>
                    </a:lnTo>
                    <a:lnTo>
                      <a:pt x="132" y="132"/>
                    </a:lnTo>
                    <a:lnTo>
                      <a:pt x="84" y="180"/>
                    </a:lnTo>
                    <a:lnTo>
                      <a:pt x="48" y="216"/>
                    </a:lnTo>
                    <a:lnTo>
                      <a:pt x="36" y="252"/>
                    </a:lnTo>
                    <a:lnTo>
                      <a:pt x="24" y="288"/>
                    </a:lnTo>
                    <a:lnTo>
                      <a:pt x="12" y="336"/>
                    </a:lnTo>
                    <a:lnTo>
                      <a:pt x="0" y="408"/>
                    </a:lnTo>
                    <a:lnTo>
                      <a:pt x="0" y="456"/>
                    </a:lnTo>
                    <a:lnTo>
                      <a:pt x="0" y="492"/>
                    </a:lnTo>
                    <a:lnTo>
                      <a:pt x="0" y="528"/>
                    </a:lnTo>
                    <a:lnTo>
                      <a:pt x="0" y="564"/>
                    </a:lnTo>
                    <a:lnTo>
                      <a:pt x="0" y="636"/>
                    </a:lnTo>
                    <a:lnTo>
                      <a:pt x="0" y="708"/>
                    </a:lnTo>
                    <a:lnTo>
                      <a:pt x="0" y="804"/>
                    </a:lnTo>
                    <a:lnTo>
                      <a:pt x="0" y="876"/>
                    </a:lnTo>
                    <a:lnTo>
                      <a:pt x="0" y="948"/>
                    </a:lnTo>
                    <a:lnTo>
                      <a:pt x="0" y="984"/>
                    </a:lnTo>
                    <a:lnTo>
                      <a:pt x="0" y="1032"/>
                    </a:lnTo>
                    <a:lnTo>
                      <a:pt x="0" y="1080"/>
                    </a:lnTo>
                    <a:lnTo>
                      <a:pt x="0" y="1128"/>
                    </a:lnTo>
                    <a:lnTo>
                      <a:pt x="0" y="1224"/>
                    </a:lnTo>
                    <a:lnTo>
                      <a:pt x="0" y="1320"/>
                    </a:lnTo>
                    <a:lnTo>
                      <a:pt x="12" y="1356"/>
                    </a:lnTo>
                    <a:lnTo>
                      <a:pt x="24" y="1404"/>
                    </a:lnTo>
                    <a:lnTo>
                      <a:pt x="48" y="1452"/>
                    </a:lnTo>
                    <a:lnTo>
                      <a:pt x="60" y="1488"/>
                    </a:lnTo>
                    <a:lnTo>
                      <a:pt x="96" y="1512"/>
                    </a:lnTo>
                    <a:lnTo>
                      <a:pt x="108" y="1584"/>
                    </a:lnTo>
                    <a:lnTo>
                      <a:pt x="132" y="1656"/>
                    </a:lnTo>
                    <a:lnTo>
                      <a:pt x="204" y="1752"/>
                    </a:lnTo>
                    <a:lnTo>
                      <a:pt x="240" y="1800"/>
                    </a:lnTo>
                    <a:lnTo>
                      <a:pt x="276" y="1848"/>
                    </a:lnTo>
                    <a:lnTo>
                      <a:pt x="312" y="1872"/>
                    </a:lnTo>
                    <a:lnTo>
                      <a:pt x="360" y="1920"/>
                    </a:lnTo>
                    <a:lnTo>
                      <a:pt x="432" y="1944"/>
                    </a:lnTo>
                    <a:lnTo>
                      <a:pt x="504" y="1956"/>
                    </a:lnTo>
                    <a:lnTo>
                      <a:pt x="624" y="1992"/>
                    </a:lnTo>
                    <a:lnTo>
                      <a:pt x="696" y="2016"/>
                    </a:lnTo>
                    <a:lnTo>
                      <a:pt x="768" y="2016"/>
                    </a:lnTo>
                    <a:lnTo>
                      <a:pt x="864" y="2028"/>
                    </a:lnTo>
                    <a:lnTo>
                      <a:pt x="936" y="2028"/>
                    </a:lnTo>
                    <a:lnTo>
                      <a:pt x="1008" y="2028"/>
                    </a:lnTo>
                    <a:lnTo>
                      <a:pt x="1104" y="2040"/>
                    </a:lnTo>
                    <a:lnTo>
                      <a:pt x="1176" y="2040"/>
                    </a:lnTo>
                    <a:lnTo>
                      <a:pt x="1248" y="2040"/>
                    </a:lnTo>
                    <a:lnTo>
                      <a:pt x="1368" y="2064"/>
                    </a:lnTo>
                    <a:lnTo>
                      <a:pt x="1464" y="2076"/>
                    </a:lnTo>
                    <a:lnTo>
                      <a:pt x="1560" y="2088"/>
                    </a:lnTo>
                    <a:lnTo>
                      <a:pt x="1656" y="2112"/>
                    </a:lnTo>
                    <a:lnTo>
                      <a:pt x="1728" y="2136"/>
                    </a:lnTo>
                    <a:lnTo>
                      <a:pt x="1800" y="2148"/>
                    </a:lnTo>
                    <a:lnTo>
                      <a:pt x="1848" y="2160"/>
                    </a:lnTo>
                    <a:lnTo>
                      <a:pt x="1920" y="2172"/>
                    </a:lnTo>
                    <a:lnTo>
                      <a:pt x="1992" y="2172"/>
                    </a:lnTo>
                    <a:lnTo>
                      <a:pt x="2088" y="2184"/>
                    </a:lnTo>
                    <a:lnTo>
                      <a:pt x="2184" y="2184"/>
                    </a:lnTo>
                    <a:lnTo>
                      <a:pt x="2328" y="2184"/>
                    </a:lnTo>
                    <a:lnTo>
                      <a:pt x="2472" y="2172"/>
                    </a:lnTo>
                    <a:lnTo>
                      <a:pt x="2592" y="2160"/>
                    </a:lnTo>
                    <a:lnTo>
                      <a:pt x="2688" y="2148"/>
                    </a:lnTo>
                    <a:lnTo>
                      <a:pt x="2724" y="2136"/>
                    </a:lnTo>
                    <a:lnTo>
                      <a:pt x="2820" y="2112"/>
                    </a:lnTo>
                    <a:lnTo>
                      <a:pt x="2916" y="2040"/>
                    </a:lnTo>
                    <a:lnTo>
                      <a:pt x="2988" y="2016"/>
                    </a:lnTo>
                    <a:lnTo>
                      <a:pt x="3060" y="1944"/>
                    </a:lnTo>
                    <a:lnTo>
                      <a:pt x="3132" y="1848"/>
                    </a:lnTo>
                    <a:lnTo>
                      <a:pt x="3144" y="1728"/>
                    </a:lnTo>
                    <a:lnTo>
                      <a:pt x="3156" y="1656"/>
                    </a:lnTo>
                    <a:lnTo>
                      <a:pt x="3168" y="1560"/>
                    </a:lnTo>
                    <a:lnTo>
                      <a:pt x="3168" y="1464"/>
                    </a:lnTo>
                    <a:lnTo>
                      <a:pt x="3168" y="1392"/>
                    </a:lnTo>
                    <a:lnTo>
                      <a:pt x="3168" y="1272"/>
                    </a:lnTo>
                    <a:lnTo>
                      <a:pt x="3156" y="1176"/>
                    </a:lnTo>
                    <a:lnTo>
                      <a:pt x="3156" y="1080"/>
                    </a:lnTo>
                    <a:lnTo>
                      <a:pt x="3144" y="984"/>
                    </a:lnTo>
                    <a:lnTo>
                      <a:pt x="3120" y="864"/>
                    </a:lnTo>
                    <a:lnTo>
                      <a:pt x="3096" y="768"/>
                    </a:lnTo>
                    <a:lnTo>
                      <a:pt x="3072" y="696"/>
                    </a:lnTo>
                    <a:lnTo>
                      <a:pt x="3048" y="624"/>
                    </a:lnTo>
                    <a:lnTo>
                      <a:pt x="2976" y="528"/>
                    </a:lnTo>
                    <a:lnTo>
                      <a:pt x="2904" y="456"/>
                    </a:lnTo>
                    <a:lnTo>
                      <a:pt x="2832" y="384"/>
                    </a:lnTo>
                    <a:lnTo>
                      <a:pt x="2808" y="288"/>
                    </a:lnTo>
                    <a:lnTo>
                      <a:pt x="2760" y="240"/>
                    </a:lnTo>
                    <a:lnTo>
                      <a:pt x="2664" y="204"/>
                    </a:lnTo>
                    <a:lnTo>
                      <a:pt x="2628" y="168"/>
                    </a:lnTo>
                    <a:lnTo>
                      <a:pt x="2580" y="144"/>
                    </a:lnTo>
                    <a:lnTo>
                      <a:pt x="2484" y="108"/>
                    </a:lnTo>
                    <a:lnTo>
                      <a:pt x="2412" y="96"/>
                    </a:lnTo>
                    <a:lnTo>
                      <a:pt x="2292" y="60"/>
                    </a:lnTo>
                    <a:lnTo>
                      <a:pt x="2196" y="48"/>
                    </a:lnTo>
                    <a:lnTo>
                      <a:pt x="2148" y="36"/>
                    </a:lnTo>
                    <a:lnTo>
                      <a:pt x="2112" y="24"/>
                    </a:lnTo>
                    <a:lnTo>
                      <a:pt x="2076" y="24"/>
                    </a:lnTo>
                    <a:lnTo>
                      <a:pt x="2040" y="12"/>
                    </a:lnTo>
                    <a:lnTo>
                      <a:pt x="2004" y="12"/>
                    </a:lnTo>
                    <a:lnTo>
                      <a:pt x="1968" y="12"/>
                    </a:lnTo>
                    <a:lnTo>
                      <a:pt x="1932" y="12"/>
                    </a:lnTo>
                    <a:lnTo>
                      <a:pt x="1896" y="12"/>
                    </a:lnTo>
                    <a:lnTo>
                      <a:pt x="1860" y="36"/>
                    </a:lnTo>
                    <a:lnTo>
                      <a:pt x="1788" y="48"/>
                    </a:lnTo>
                    <a:lnTo>
                      <a:pt x="1716" y="72"/>
                    </a:lnTo>
                    <a:lnTo>
                      <a:pt x="1680" y="84"/>
                    </a:lnTo>
                    <a:lnTo>
                      <a:pt x="1644" y="108"/>
                    </a:lnTo>
                    <a:lnTo>
                      <a:pt x="1608" y="120"/>
                    </a:lnTo>
                    <a:lnTo>
                      <a:pt x="1560" y="132"/>
                    </a:lnTo>
                    <a:lnTo>
                      <a:pt x="1524" y="132"/>
                    </a:lnTo>
                    <a:lnTo>
                      <a:pt x="1488" y="132"/>
                    </a:lnTo>
                    <a:lnTo>
                      <a:pt x="1452" y="120"/>
                    </a:lnTo>
                    <a:lnTo>
                      <a:pt x="1356" y="108"/>
                    </a:lnTo>
                    <a:lnTo>
                      <a:pt x="1308" y="108"/>
                    </a:lnTo>
                    <a:lnTo>
                      <a:pt x="1188" y="96"/>
                    </a:lnTo>
                    <a:lnTo>
                      <a:pt x="1092" y="96"/>
                    </a:lnTo>
                    <a:lnTo>
                      <a:pt x="1020" y="96"/>
                    </a:lnTo>
                    <a:lnTo>
                      <a:pt x="924" y="96"/>
                    </a:lnTo>
                    <a:lnTo>
                      <a:pt x="852" y="96"/>
                    </a:lnTo>
                    <a:lnTo>
                      <a:pt x="780" y="96"/>
                    </a:lnTo>
                    <a:lnTo>
                      <a:pt x="744" y="96"/>
                    </a:lnTo>
                    <a:lnTo>
                      <a:pt x="708" y="96"/>
                    </a:lnTo>
                    <a:lnTo>
                      <a:pt x="612" y="108"/>
                    </a:lnTo>
                    <a:lnTo>
                      <a:pt x="516" y="108"/>
                    </a:lnTo>
                    <a:lnTo>
                      <a:pt x="444" y="120"/>
                    </a:lnTo>
                    <a:lnTo>
                      <a:pt x="372" y="132"/>
                    </a:lnTo>
                    <a:lnTo>
                      <a:pt x="276" y="144"/>
                    </a:lnTo>
                    <a:lnTo>
                      <a:pt x="240" y="144"/>
                    </a:lnTo>
                    <a:lnTo>
                      <a:pt x="204" y="180"/>
                    </a:lnTo>
                    <a:lnTo>
                      <a:pt x="204" y="228"/>
                    </a:lnTo>
                    <a:lnTo>
                      <a:pt x="204" y="300"/>
                    </a:lnTo>
                    <a:lnTo>
                      <a:pt x="204" y="336"/>
                    </a:lnTo>
                    <a:lnTo>
                      <a:pt x="228" y="372"/>
                    </a:lnTo>
                    <a:lnTo>
                      <a:pt x="264" y="396"/>
                    </a:lnTo>
                    <a:lnTo>
                      <a:pt x="360" y="420"/>
                    </a:lnTo>
                    <a:lnTo>
                      <a:pt x="456" y="444"/>
                    </a:lnTo>
                    <a:lnTo>
                      <a:pt x="552" y="456"/>
                    </a:lnTo>
                    <a:lnTo>
                      <a:pt x="648" y="468"/>
                    </a:lnTo>
                    <a:lnTo>
                      <a:pt x="744" y="480"/>
                    </a:lnTo>
                    <a:lnTo>
                      <a:pt x="864" y="492"/>
                    </a:lnTo>
                    <a:lnTo>
                      <a:pt x="912" y="492"/>
                    </a:lnTo>
                    <a:lnTo>
                      <a:pt x="1008" y="468"/>
                    </a:lnTo>
                    <a:lnTo>
                      <a:pt x="1044" y="432"/>
                    </a:lnTo>
                    <a:lnTo>
                      <a:pt x="1044" y="396"/>
                    </a:lnTo>
                    <a:lnTo>
                      <a:pt x="1008" y="372"/>
                    </a:lnTo>
                    <a:lnTo>
                      <a:pt x="972" y="372"/>
                    </a:lnTo>
                    <a:lnTo>
                      <a:pt x="936" y="360"/>
                    </a:lnTo>
                    <a:lnTo>
                      <a:pt x="888" y="348"/>
                    </a:lnTo>
                    <a:lnTo>
                      <a:pt x="792" y="336"/>
                    </a:lnTo>
                    <a:lnTo>
                      <a:pt x="696" y="336"/>
                    </a:lnTo>
                    <a:lnTo>
                      <a:pt x="600" y="324"/>
                    </a:lnTo>
                    <a:lnTo>
                      <a:pt x="504" y="324"/>
                    </a:lnTo>
                    <a:lnTo>
                      <a:pt x="432" y="324"/>
                    </a:lnTo>
                    <a:lnTo>
                      <a:pt x="360" y="324"/>
                    </a:lnTo>
                    <a:lnTo>
                      <a:pt x="288" y="324"/>
                    </a:lnTo>
                    <a:lnTo>
                      <a:pt x="252" y="324"/>
                    </a:lnTo>
                    <a:lnTo>
                      <a:pt x="204" y="348"/>
                    </a:lnTo>
                    <a:lnTo>
                      <a:pt x="168" y="396"/>
                    </a:lnTo>
                    <a:lnTo>
                      <a:pt x="144" y="432"/>
                    </a:lnTo>
                    <a:lnTo>
                      <a:pt x="144" y="480"/>
                    </a:lnTo>
                    <a:lnTo>
                      <a:pt x="144" y="516"/>
                    </a:lnTo>
                    <a:lnTo>
                      <a:pt x="144" y="564"/>
                    </a:lnTo>
                    <a:lnTo>
                      <a:pt x="168" y="660"/>
                    </a:lnTo>
                    <a:lnTo>
                      <a:pt x="180" y="732"/>
                    </a:lnTo>
                    <a:lnTo>
                      <a:pt x="228" y="768"/>
                    </a:lnTo>
                    <a:lnTo>
                      <a:pt x="324" y="792"/>
                    </a:lnTo>
                    <a:lnTo>
                      <a:pt x="420" y="816"/>
                    </a:lnTo>
                    <a:lnTo>
                      <a:pt x="540" y="828"/>
                    </a:lnTo>
                    <a:lnTo>
                      <a:pt x="636" y="840"/>
                    </a:lnTo>
                    <a:lnTo>
                      <a:pt x="732" y="840"/>
                    </a:lnTo>
                    <a:lnTo>
                      <a:pt x="804" y="840"/>
                    </a:lnTo>
                    <a:lnTo>
                      <a:pt x="876" y="840"/>
                    </a:lnTo>
                    <a:lnTo>
                      <a:pt x="912" y="840"/>
                    </a:lnTo>
                    <a:lnTo>
                      <a:pt x="960" y="828"/>
                    </a:lnTo>
                    <a:lnTo>
                      <a:pt x="1032" y="816"/>
                    </a:lnTo>
                    <a:lnTo>
                      <a:pt x="1104" y="804"/>
                    </a:lnTo>
                    <a:lnTo>
                      <a:pt x="1140" y="780"/>
                    </a:lnTo>
                    <a:lnTo>
                      <a:pt x="1140" y="744"/>
                    </a:lnTo>
                    <a:lnTo>
                      <a:pt x="1092" y="720"/>
                    </a:lnTo>
                    <a:lnTo>
                      <a:pt x="1056" y="696"/>
                    </a:lnTo>
                    <a:lnTo>
                      <a:pt x="960" y="684"/>
                    </a:lnTo>
                    <a:lnTo>
                      <a:pt x="864" y="672"/>
                    </a:lnTo>
                    <a:lnTo>
                      <a:pt x="792" y="660"/>
                    </a:lnTo>
                    <a:lnTo>
                      <a:pt x="720" y="660"/>
                    </a:lnTo>
                    <a:lnTo>
                      <a:pt x="600" y="660"/>
                    </a:lnTo>
                    <a:lnTo>
                      <a:pt x="504" y="660"/>
                    </a:lnTo>
                    <a:lnTo>
                      <a:pt x="432" y="660"/>
                    </a:lnTo>
                    <a:lnTo>
                      <a:pt x="360" y="660"/>
                    </a:lnTo>
                    <a:lnTo>
                      <a:pt x="312" y="660"/>
                    </a:lnTo>
                    <a:lnTo>
                      <a:pt x="276" y="672"/>
                    </a:lnTo>
                    <a:lnTo>
                      <a:pt x="240" y="696"/>
                    </a:lnTo>
                    <a:lnTo>
                      <a:pt x="204" y="732"/>
                    </a:lnTo>
                    <a:lnTo>
                      <a:pt x="180" y="768"/>
                    </a:lnTo>
                    <a:lnTo>
                      <a:pt x="168" y="804"/>
                    </a:lnTo>
                    <a:lnTo>
                      <a:pt x="168" y="852"/>
                    </a:lnTo>
                    <a:lnTo>
                      <a:pt x="192" y="888"/>
                    </a:lnTo>
                    <a:lnTo>
                      <a:pt x="204" y="924"/>
                    </a:lnTo>
                    <a:lnTo>
                      <a:pt x="228" y="972"/>
                    </a:lnTo>
                    <a:lnTo>
                      <a:pt x="324" y="1068"/>
                    </a:lnTo>
                    <a:lnTo>
                      <a:pt x="420" y="1164"/>
                    </a:lnTo>
                    <a:lnTo>
                      <a:pt x="492" y="1188"/>
                    </a:lnTo>
                    <a:lnTo>
                      <a:pt x="564" y="1212"/>
                    </a:lnTo>
                    <a:lnTo>
                      <a:pt x="636" y="1224"/>
                    </a:lnTo>
                    <a:lnTo>
                      <a:pt x="684" y="1224"/>
                    </a:lnTo>
                    <a:lnTo>
                      <a:pt x="732" y="1224"/>
                    </a:lnTo>
                    <a:lnTo>
                      <a:pt x="768" y="1224"/>
                    </a:lnTo>
                    <a:lnTo>
                      <a:pt x="864" y="1212"/>
                    </a:lnTo>
                    <a:lnTo>
                      <a:pt x="912" y="1200"/>
                    </a:lnTo>
                    <a:lnTo>
                      <a:pt x="948" y="1176"/>
                    </a:lnTo>
                    <a:lnTo>
                      <a:pt x="996" y="1152"/>
                    </a:lnTo>
                    <a:lnTo>
                      <a:pt x="1008" y="1116"/>
                    </a:lnTo>
                    <a:lnTo>
                      <a:pt x="1032" y="1080"/>
                    </a:lnTo>
                    <a:lnTo>
                      <a:pt x="1020" y="1044"/>
                    </a:lnTo>
                    <a:lnTo>
                      <a:pt x="972" y="1020"/>
                    </a:lnTo>
                    <a:lnTo>
                      <a:pt x="876" y="1020"/>
                    </a:lnTo>
                    <a:lnTo>
                      <a:pt x="780" y="1020"/>
                    </a:lnTo>
                    <a:lnTo>
                      <a:pt x="684" y="1020"/>
                    </a:lnTo>
                    <a:lnTo>
                      <a:pt x="564" y="1020"/>
                    </a:lnTo>
                    <a:lnTo>
                      <a:pt x="444" y="1020"/>
                    </a:lnTo>
                    <a:lnTo>
                      <a:pt x="348" y="1020"/>
                    </a:lnTo>
                    <a:lnTo>
                      <a:pt x="276" y="1020"/>
                    </a:lnTo>
                    <a:lnTo>
                      <a:pt x="204" y="1020"/>
                    </a:lnTo>
                    <a:lnTo>
                      <a:pt x="156" y="1032"/>
                    </a:lnTo>
                    <a:lnTo>
                      <a:pt x="120" y="1056"/>
                    </a:lnTo>
                    <a:lnTo>
                      <a:pt x="84" y="1092"/>
                    </a:lnTo>
                    <a:lnTo>
                      <a:pt x="72" y="1128"/>
                    </a:lnTo>
                    <a:lnTo>
                      <a:pt x="60" y="1176"/>
                    </a:lnTo>
                    <a:lnTo>
                      <a:pt x="60" y="1212"/>
                    </a:lnTo>
                    <a:lnTo>
                      <a:pt x="84" y="1248"/>
                    </a:lnTo>
                    <a:lnTo>
                      <a:pt x="120" y="1284"/>
                    </a:lnTo>
                    <a:lnTo>
                      <a:pt x="156" y="1332"/>
                    </a:lnTo>
                    <a:lnTo>
                      <a:pt x="228" y="1356"/>
                    </a:lnTo>
                    <a:lnTo>
                      <a:pt x="324" y="1380"/>
                    </a:lnTo>
                    <a:lnTo>
                      <a:pt x="420" y="1452"/>
                    </a:lnTo>
                    <a:lnTo>
                      <a:pt x="468" y="1488"/>
                    </a:lnTo>
                    <a:lnTo>
                      <a:pt x="540" y="1500"/>
                    </a:lnTo>
                    <a:lnTo>
                      <a:pt x="636" y="1500"/>
                    </a:lnTo>
                    <a:lnTo>
                      <a:pt x="708" y="1500"/>
                    </a:lnTo>
                    <a:lnTo>
                      <a:pt x="780" y="1500"/>
                    </a:lnTo>
                    <a:lnTo>
                      <a:pt x="852" y="1500"/>
                    </a:lnTo>
                    <a:lnTo>
                      <a:pt x="924" y="1500"/>
                    </a:lnTo>
                    <a:lnTo>
                      <a:pt x="972" y="1500"/>
                    </a:lnTo>
                    <a:lnTo>
                      <a:pt x="1008" y="1476"/>
                    </a:lnTo>
                    <a:lnTo>
                      <a:pt x="1032" y="1428"/>
                    </a:lnTo>
                    <a:lnTo>
                      <a:pt x="1020" y="1380"/>
                    </a:lnTo>
                    <a:lnTo>
                      <a:pt x="984" y="1368"/>
                    </a:lnTo>
                    <a:lnTo>
                      <a:pt x="936" y="1368"/>
                    </a:lnTo>
                    <a:lnTo>
                      <a:pt x="840" y="1368"/>
                    </a:lnTo>
                    <a:lnTo>
                      <a:pt x="768" y="1368"/>
                    </a:lnTo>
                    <a:lnTo>
                      <a:pt x="672" y="1368"/>
                    </a:lnTo>
                    <a:lnTo>
                      <a:pt x="576" y="1368"/>
                    </a:lnTo>
                    <a:lnTo>
                      <a:pt x="504" y="1368"/>
                    </a:lnTo>
                    <a:lnTo>
                      <a:pt x="456" y="1380"/>
                    </a:lnTo>
                    <a:lnTo>
                      <a:pt x="408" y="1392"/>
                    </a:lnTo>
                    <a:lnTo>
                      <a:pt x="372" y="1404"/>
                    </a:lnTo>
                    <a:lnTo>
                      <a:pt x="336" y="1428"/>
                    </a:lnTo>
                    <a:lnTo>
                      <a:pt x="312" y="1464"/>
                    </a:lnTo>
                    <a:lnTo>
                      <a:pt x="276" y="1500"/>
                    </a:lnTo>
                    <a:lnTo>
                      <a:pt x="264" y="1536"/>
                    </a:lnTo>
                    <a:lnTo>
                      <a:pt x="252" y="1572"/>
                    </a:lnTo>
                    <a:lnTo>
                      <a:pt x="252" y="1608"/>
                    </a:lnTo>
                    <a:lnTo>
                      <a:pt x="252" y="1644"/>
                    </a:lnTo>
                    <a:lnTo>
                      <a:pt x="252" y="1680"/>
                    </a:lnTo>
                    <a:lnTo>
                      <a:pt x="264" y="1716"/>
                    </a:lnTo>
                    <a:lnTo>
                      <a:pt x="300" y="1740"/>
                    </a:lnTo>
                    <a:lnTo>
                      <a:pt x="396" y="1776"/>
                    </a:lnTo>
                    <a:lnTo>
                      <a:pt x="468" y="1788"/>
                    </a:lnTo>
                    <a:lnTo>
                      <a:pt x="540" y="1800"/>
                    </a:lnTo>
                    <a:lnTo>
                      <a:pt x="636" y="1812"/>
                    </a:lnTo>
                    <a:lnTo>
                      <a:pt x="684" y="1812"/>
                    </a:lnTo>
                    <a:lnTo>
                      <a:pt x="720" y="1812"/>
                    </a:lnTo>
                    <a:lnTo>
                      <a:pt x="768" y="1800"/>
                    </a:lnTo>
                    <a:lnTo>
                      <a:pt x="804" y="1788"/>
                    </a:lnTo>
                    <a:lnTo>
                      <a:pt x="888" y="1788"/>
                    </a:lnTo>
                    <a:lnTo>
                      <a:pt x="924" y="1788"/>
                    </a:lnTo>
                    <a:lnTo>
                      <a:pt x="1008" y="1776"/>
                    </a:lnTo>
                    <a:lnTo>
                      <a:pt x="1044" y="1776"/>
                    </a:lnTo>
                    <a:lnTo>
                      <a:pt x="1092" y="1740"/>
                    </a:lnTo>
                    <a:lnTo>
                      <a:pt x="1128" y="1692"/>
                    </a:lnTo>
                    <a:lnTo>
                      <a:pt x="1152" y="1656"/>
                    </a:lnTo>
                    <a:lnTo>
                      <a:pt x="1164" y="1584"/>
                    </a:lnTo>
                    <a:lnTo>
                      <a:pt x="1188" y="1536"/>
                    </a:lnTo>
                    <a:lnTo>
                      <a:pt x="1188" y="1464"/>
                    </a:lnTo>
                    <a:lnTo>
                      <a:pt x="1188" y="1368"/>
                    </a:lnTo>
                    <a:lnTo>
                      <a:pt x="1188" y="1320"/>
                    </a:lnTo>
                    <a:lnTo>
                      <a:pt x="1188" y="1224"/>
                    </a:lnTo>
                    <a:lnTo>
                      <a:pt x="1188" y="1128"/>
                    </a:lnTo>
                    <a:lnTo>
                      <a:pt x="1188" y="1056"/>
                    </a:lnTo>
                    <a:lnTo>
                      <a:pt x="1188" y="984"/>
                    </a:lnTo>
                    <a:lnTo>
                      <a:pt x="1200" y="1032"/>
                    </a:lnTo>
                    <a:lnTo>
                      <a:pt x="1212" y="1068"/>
                    </a:lnTo>
                    <a:lnTo>
                      <a:pt x="1248" y="1092"/>
                    </a:lnTo>
                    <a:lnTo>
                      <a:pt x="1296" y="1140"/>
                    </a:lnTo>
                    <a:lnTo>
                      <a:pt x="1332" y="1176"/>
                    </a:lnTo>
                    <a:lnTo>
                      <a:pt x="1368" y="1200"/>
                    </a:lnTo>
                    <a:lnTo>
                      <a:pt x="1452" y="1296"/>
                    </a:lnTo>
                    <a:lnTo>
                      <a:pt x="1524" y="1320"/>
                    </a:lnTo>
                    <a:lnTo>
                      <a:pt x="1536" y="1224"/>
                    </a:lnTo>
                    <a:lnTo>
                      <a:pt x="1548" y="1104"/>
                    </a:lnTo>
                    <a:lnTo>
                      <a:pt x="1548" y="984"/>
                    </a:lnTo>
                    <a:lnTo>
                      <a:pt x="1548" y="888"/>
                    </a:lnTo>
                    <a:lnTo>
                      <a:pt x="1548" y="816"/>
                    </a:lnTo>
                    <a:lnTo>
                      <a:pt x="1524" y="780"/>
                    </a:lnTo>
                    <a:lnTo>
                      <a:pt x="1512" y="744"/>
                    </a:lnTo>
                    <a:lnTo>
                      <a:pt x="1548" y="792"/>
                    </a:lnTo>
                    <a:lnTo>
                      <a:pt x="1584" y="816"/>
                    </a:lnTo>
                    <a:lnTo>
                      <a:pt x="1632" y="852"/>
                    </a:lnTo>
                    <a:lnTo>
                      <a:pt x="1680" y="900"/>
                    </a:lnTo>
                    <a:lnTo>
                      <a:pt x="1752" y="924"/>
                    </a:lnTo>
                    <a:lnTo>
                      <a:pt x="1788" y="960"/>
                    </a:lnTo>
                    <a:lnTo>
                      <a:pt x="1836" y="984"/>
                    </a:lnTo>
                    <a:lnTo>
                      <a:pt x="1872" y="1008"/>
                    </a:lnTo>
                    <a:lnTo>
                      <a:pt x="1908" y="1032"/>
                    </a:lnTo>
                    <a:lnTo>
                      <a:pt x="1896" y="912"/>
                    </a:lnTo>
                    <a:lnTo>
                      <a:pt x="1884" y="816"/>
                    </a:lnTo>
                    <a:lnTo>
                      <a:pt x="1884" y="720"/>
                    </a:lnTo>
                    <a:lnTo>
                      <a:pt x="1860" y="684"/>
                    </a:lnTo>
                    <a:lnTo>
                      <a:pt x="1860" y="648"/>
                    </a:lnTo>
                    <a:lnTo>
                      <a:pt x="1848" y="552"/>
                    </a:lnTo>
                    <a:lnTo>
                      <a:pt x="1836" y="516"/>
                    </a:lnTo>
                    <a:lnTo>
                      <a:pt x="1872" y="540"/>
                    </a:lnTo>
                    <a:lnTo>
                      <a:pt x="1908" y="564"/>
                    </a:lnTo>
                    <a:lnTo>
                      <a:pt x="2004" y="612"/>
                    </a:lnTo>
                    <a:lnTo>
                      <a:pt x="2076" y="636"/>
                    </a:lnTo>
                    <a:lnTo>
                      <a:pt x="2172" y="660"/>
                    </a:lnTo>
                    <a:lnTo>
                      <a:pt x="2208" y="684"/>
                    </a:lnTo>
                    <a:lnTo>
                      <a:pt x="2244" y="708"/>
                    </a:lnTo>
                    <a:lnTo>
                      <a:pt x="2280" y="732"/>
                    </a:lnTo>
                    <a:lnTo>
                      <a:pt x="2316" y="756"/>
                    </a:lnTo>
                    <a:lnTo>
                      <a:pt x="2328" y="720"/>
                    </a:lnTo>
                    <a:lnTo>
                      <a:pt x="2304" y="624"/>
                    </a:lnTo>
                    <a:lnTo>
                      <a:pt x="2292" y="552"/>
                    </a:lnTo>
                    <a:lnTo>
                      <a:pt x="2268" y="504"/>
                    </a:lnTo>
                    <a:lnTo>
                      <a:pt x="2256" y="468"/>
                    </a:lnTo>
                    <a:lnTo>
                      <a:pt x="2232" y="420"/>
                    </a:lnTo>
                    <a:lnTo>
                      <a:pt x="2220" y="372"/>
                    </a:lnTo>
                    <a:lnTo>
                      <a:pt x="2196" y="324"/>
                    </a:lnTo>
                    <a:lnTo>
                      <a:pt x="2184" y="288"/>
                    </a:lnTo>
                    <a:lnTo>
                      <a:pt x="2220" y="300"/>
                    </a:lnTo>
                    <a:lnTo>
                      <a:pt x="2292" y="312"/>
                    </a:lnTo>
                    <a:lnTo>
                      <a:pt x="2364" y="324"/>
                    </a:lnTo>
                    <a:lnTo>
                      <a:pt x="2460" y="360"/>
                    </a:lnTo>
                    <a:lnTo>
                      <a:pt x="2508" y="372"/>
                    </a:lnTo>
                    <a:lnTo>
                      <a:pt x="2604" y="408"/>
                    </a:lnTo>
                    <a:lnTo>
                      <a:pt x="2676" y="432"/>
                    </a:lnTo>
                    <a:lnTo>
                      <a:pt x="2712" y="456"/>
                    </a:lnTo>
                    <a:lnTo>
                      <a:pt x="2748" y="576"/>
                    </a:lnTo>
                    <a:lnTo>
                      <a:pt x="2772" y="648"/>
                    </a:lnTo>
                    <a:lnTo>
                      <a:pt x="2784" y="720"/>
                    </a:lnTo>
                    <a:lnTo>
                      <a:pt x="2796" y="816"/>
                    </a:lnTo>
                    <a:lnTo>
                      <a:pt x="2796" y="912"/>
                    </a:lnTo>
                    <a:lnTo>
                      <a:pt x="2796" y="1008"/>
                    </a:lnTo>
                    <a:lnTo>
                      <a:pt x="2772" y="1056"/>
                    </a:lnTo>
                    <a:lnTo>
                      <a:pt x="2760" y="1128"/>
                    </a:lnTo>
                    <a:lnTo>
                      <a:pt x="2748" y="1200"/>
                    </a:lnTo>
                    <a:lnTo>
                      <a:pt x="2712" y="1248"/>
                    </a:lnTo>
                    <a:lnTo>
                      <a:pt x="2688" y="1296"/>
                    </a:lnTo>
                    <a:lnTo>
                      <a:pt x="2652" y="1176"/>
                    </a:lnTo>
                    <a:lnTo>
                      <a:pt x="2580" y="1104"/>
                    </a:lnTo>
                    <a:lnTo>
                      <a:pt x="2568" y="1032"/>
                    </a:lnTo>
                    <a:lnTo>
                      <a:pt x="2520" y="984"/>
                    </a:lnTo>
                    <a:lnTo>
                      <a:pt x="2484" y="960"/>
                    </a:lnTo>
                    <a:lnTo>
                      <a:pt x="2448" y="960"/>
                    </a:lnTo>
                    <a:lnTo>
                      <a:pt x="2400" y="960"/>
                    </a:lnTo>
                    <a:lnTo>
                      <a:pt x="2352" y="984"/>
                    </a:lnTo>
                    <a:lnTo>
                      <a:pt x="2256" y="1032"/>
                    </a:lnTo>
                    <a:lnTo>
                      <a:pt x="2244" y="1104"/>
                    </a:lnTo>
                    <a:lnTo>
                      <a:pt x="2208" y="1200"/>
                    </a:lnTo>
                    <a:lnTo>
                      <a:pt x="2196" y="1272"/>
                    </a:lnTo>
                    <a:lnTo>
                      <a:pt x="2172" y="1308"/>
                    </a:lnTo>
                    <a:lnTo>
                      <a:pt x="2172" y="1344"/>
                    </a:lnTo>
                    <a:lnTo>
                      <a:pt x="2220" y="1392"/>
                    </a:lnTo>
                    <a:lnTo>
                      <a:pt x="2256" y="1416"/>
                    </a:lnTo>
                    <a:lnTo>
                      <a:pt x="2292" y="1392"/>
                    </a:lnTo>
                    <a:lnTo>
                      <a:pt x="2328" y="1296"/>
                    </a:lnTo>
                    <a:lnTo>
                      <a:pt x="2328" y="1248"/>
                    </a:lnTo>
                    <a:lnTo>
                      <a:pt x="2304" y="1200"/>
                    </a:lnTo>
                    <a:lnTo>
                      <a:pt x="2268" y="1176"/>
                    </a:lnTo>
                    <a:lnTo>
                      <a:pt x="2232" y="1164"/>
                    </a:lnTo>
                    <a:lnTo>
                      <a:pt x="2160" y="1164"/>
                    </a:lnTo>
                    <a:lnTo>
                      <a:pt x="2088" y="1188"/>
                    </a:lnTo>
                    <a:lnTo>
                      <a:pt x="2040" y="1200"/>
                    </a:lnTo>
                    <a:lnTo>
                      <a:pt x="1968" y="1212"/>
                    </a:lnTo>
                    <a:lnTo>
                      <a:pt x="1872" y="1260"/>
                    </a:lnTo>
                    <a:lnTo>
                      <a:pt x="1836" y="1296"/>
                    </a:lnTo>
                    <a:lnTo>
                      <a:pt x="1824" y="1332"/>
                    </a:lnTo>
                    <a:lnTo>
                      <a:pt x="1812" y="1368"/>
                    </a:lnTo>
                    <a:lnTo>
                      <a:pt x="1800" y="1416"/>
                    </a:lnTo>
                    <a:lnTo>
                      <a:pt x="1800" y="1452"/>
                    </a:lnTo>
                    <a:lnTo>
                      <a:pt x="1800" y="1488"/>
                    </a:lnTo>
                    <a:lnTo>
                      <a:pt x="1836" y="1512"/>
                    </a:lnTo>
                    <a:lnTo>
                      <a:pt x="1872" y="1524"/>
                    </a:lnTo>
                    <a:lnTo>
                      <a:pt x="1908" y="1536"/>
                    </a:lnTo>
                    <a:lnTo>
                      <a:pt x="1944" y="1500"/>
                    </a:lnTo>
                    <a:lnTo>
                      <a:pt x="1968" y="1464"/>
                    </a:lnTo>
                    <a:lnTo>
                      <a:pt x="1968" y="1428"/>
                    </a:lnTo>
                    <a:lnTo>
                      <a:pt x="1944" y="1392"/>
                    </a:lnTo>
                    <a:lnTo>
                      <a:pt x="1908" y="1356"/>
                    </a:lnTo>
                    <a:lnTo>
                      <a:pt x="1860" y="1344"/>
                    </a:lnTo>
                    <a:lnTo>
                      <a:pt x="1812" y="1356"/>
                    </a:lnTo>
                    <a:lnTo>
                      <a:pt x="1764" y="1380"/>
                    </a:lnTo>
                    <a:lnTo>
                      <a:pt x="1728" y="1404"/>
                    </a:lnTo>
                    <a:lnTo>
                      <a:pt x="1692" y="1428"/>
                    </a:lnTo>
                    <a:lnTo>
                      <a:pt x="1656" y="1464"/>
                    </a:lnTo>
                    <a:lnTo>
                      <a:pt x="1620" y="1512"/>
                    </a:lnTo>
                    <a:lnTo>
                      <a:pt x="1596" y="1548"/>
                    </a:lnTo>
                    <a:lnTo>
                      <a:pt x="1572" y="1596"/>
                    </a:lnTo>
                    <a:lnTo>
                      <a:pt x="1560" y="1680"/>
                    </a:lnTo>
                    <a:lnTo>
                      <a:pt x="1560" y="1716"/>
                    </a:lnTo>
                    <a:lnTo>
                      <a:pt x="1596" y="1752"/>
                    </a:lnTo>
                    <a:lnTo>
                      <a:pt x="1644" y="1764"/>
                    </a:lnTo>
                    <a:lnTo>
                      <a:pt x="1680" y="1764"/>
                    </a:lnTo>
                    <a:lnTo>
                      <a:pt x="1716" y="1740"/>
                    </a:lnTo>
                    <a:lnTo>
                      <a:pt x="1740" y="1704"/>
                    </a:lnTo>
                    <a:lnTo>
                      <a:pt x="1740" y="1656"/>
                    </a:lnTo>
                    <a:lnTo>
                      <a:pt x="1716" y="1620"/>
                    </a:lnTo>
                    <a:lnTo>
                      <a:pt x="1680" y="1596"/>
                    </a:lnTo>
                    <a:lnTo>
                      <a:pt x="1644" y="1584"/>
                    </a:lnTo>
                    <a:lnTo>
                      <a:pt x="1548" y="1584"/>
                    </a:lnTo>
                    <a:lnTo>
                      <a:pt x="1476" y="1572"/>
                    </a:lnTo>
                    <a:lnTo>
                      <a:pt x="1428" y="1572"/>
                    </a:lnTo>
                    <a:lnTo>
                      <a:pt x="1356" y="1572"/>
                    </a:lnTo>
                    <a:lnTo>
                      <a:pt x="1308" y="1584"/>
                    </a:lnTo>
                    <a:lnTo>
                      <a:pt x="1236" y="1596"/>
                    </a:lnTo>
                    <a:lnTo>
                      <a:pt x="1200" y="1608"/>
                    </a:lnTo>
                    <a:lnTo>
                      <a:pt x="1164" y="1632"/>
                    </a:lnTo>
                    <a:lnTo>
                      <a:pt x="1140" y="1668"/>
                    </a:lnTo>
                    <a:lnTo>
                      <a:pt x="1140" y="1704"/>
                    </a:lnTo>
                    <a:lnTo>
                      <a:pt x="1128" y="1740"/>
                    </a:lnTo>
                    <a:lnTo>
                      <a:pt x="1128" y="1776"/>
                    </a:lnTo>
                    <a:lnTo>
                      <a:pt x="1128" y="1812"/>
                    </a:lnTo>
                    <a:lnTo>
                      <a:pt x="1164" y="1860"/>
                    </a:lnTo>
                    <a:lnTo>
                      <a:pt x="1200" y="1884"/>
                    </a:lnTo>
                    <a:lnTo>
                      <a:pt x="1248" y="1920"/>
                    </a:lnTo>
                    <a:lnTo>
                      <a:pt x="1296" y="1944"/>
                    </a:lnTo>
                    <a:lnTo>
                      <a:pt x="1344" y="1956"/>
                    </a:lnTo>
                    <a:lnTo>
                      <a:pt x="1380" y="1956"/>
                    </a:lnTo>
                    <a:lnTo>
                      <a:pt x="1428" y="1956"/>
                    </a:lnTo>
                    <a:lnTo>
                      <a:pt x="1512" y="1956"/>
                    </a:lnTo>
                    <a:lnTo>
                      <a:pt x="1584" y="1956"/>
                    </a:lnTo>
                    <a:lnTo>
                      <a:pt x="1656" y="1956"/>
                    </a:lnTo>
                    <a:lnTo>
                      <a:pt x="1728" y="1956"/>
                    </a:lnTo>
                    <a:lnTo>
                      <a:pt x="1800" y="1956"/>
                    </a:lnTo>
                    <a:lnTo>
                      <a:pt x="1836" y="1956"/>
                    </a:lnTo>
                    <a:lnTo>
                      <a:pt x="1872" y="1932"/>
                    </a:lnTo>
                    <a:lnTo>
                      <a:pt x="1908" y="1908"/>
                    </a:lnTo>
                    <a:lnTo>
                      <a:pt x="1944" y="1872"/>
                    </a:lnTo>
                    <a:lnTo>
                      <a:pt x="1980" y="1848"/>
                    </a:lnTo>
                    <a:lnTo>
                      <a:pt x="2004" y="1812"/>
                    </a:lnTo>
                    <a:lnTo>
                      <a:pt x="2040" y="1788"/>
                    </a:lnTo>
                    <a:lnTo>
                      <a:pt x="2088" y="1764"/>
                    </a:lnTo>
                    <a:lnTo>
                      <a:pt x="2136" y="1728"/>
                    </a:lnTo>
                    <a:lnTo>
                      <a:pt x="2184" y="1704"/>
                    </a:lnTo>
                    <a:lnTo>
                      <a:pt x="2220" y="1704"/>
                    </a:lnTo>
                    <a:lnTo>
                      <a:pt x="2256" y="1716"/>
                    </a:lnTo>
                    <a:lnTo>
                      <a:pt x="2292" y="1752"/>
                    </a:lnTo>
                    <a:lnTo>
                      <a:pt x="2304" y="1788"/>
                    </a:lnTo>
                    <a:lnTo>
                      <a:pt x="2316" y="1824"/>
                    </a:lnTo>
                    <a:lnTo>
                      <a:pt x="2328" y="1860"/>
                    </a:lnTo>
                    <a:lnTo>
                      <a:pt x="2364" y="1884"/>
                    </a:lnTo>
                    <a:lnTo>
                      <a:pt x="2448" y="1920"/>
                    </a:lnTo>
                    <a:lnTo>
                      <a:pt x="2544" y="1944"/>
                    </a:lnTo>
                    <a:lnTo>
                      <a:pt x="2592" y="1956"/>
                    </a:lnTo>
                    <a:lnTo>
                      <a:pt x="2664" y="1956"/>
                    </a:lnTo>
                    <a:lnTo>
                      <a:pt x="2736" y="1956"/>
                    </a:lnTo>
                    <a:lnTo>
                      <a:pt x="2784" y="1944"/>
                    </a:lnTo>
                    <a:lnTo>
                      <a:pt x="2856" y="1932"/>
                    </a:lnTo>
                    <a:lnTo>
                      <a:pt x="2904" y="1884"/>
                    </a:lnTo>
                    <a:lnTo>
                      <a:pt x="2916" y="1812"/>
                    </a:lnTo>
                    <a:lnTo>
                      <a:pt x="2940" y="1764"/>
                    </a:lnTo>
                    <a:lnTo>
                      <a:pt x="2940" y="1668"/>
                    </a:lnTo>
                    <a:lnTo>
                      <a:pt x="2928" y="1632"/>
                    </a:lnTo>
                    <a:lnTo>
                      <a:pt x="2892" y="1608"/>
                    </a:lnTo>
                    <a:lnTo>
                      <a:pt x="2856" y="1584"/>
                    </a:lnTo>
                    <a:lnTo>
                      <a:pt x="2784" y="1584"/>
                    </a:lnTo>
                    <a:lnTo>
                      <a:pt x="2712" y="1584"/>
                    </a:lnTo>
                    <a:lnTo>
                      <a:pt x="2664" y="1584"/>
                    </a:lnTo>
                    <a:lnTo>
                      <a:pt x="2592" y="1584"/>
                    </a:lnTo>
                    <a:lnTo>
                      <a:pt x="2496" y="1584"/>
                    </a:lnTo>
                    <a:lnTo>
                      <a:pt x="2424" y="1596"/>
                    </a:lnTo>
                    <a:lnTo>
                      <a:pt x="2328" y="1608"/>
                    </a:lnTo>
                    <a:lnTo>
                      <a:pt x="2256" y="1620"/>
                    </a:lnTo>
                    <a:lnTo>
                      <a:pt x="2208" y="1644"/>
                    </a:lnTo>
                    <a:lnTo>
                      <a:pt x="2184" y="1680"/>
                    </a:lnTo>
                    <a:lnTo>
                      <a:pt x="2172" y="1716"/>
                    </a:lnTo>
                    <a:lnTo>
                      <a:pt x="2220" y="1752"/>
                    </a:lnTo>
                    <a:lnTo>
                      <a:pt x="2340" y="1776"/>
                    </a:lnTo>
                    <a:lnTo>
                      <a:pt x="2376" y="1788"/>
                    </a:lnTo>
                    <a:lnTo>
                      <a:pt x="2472" y="1764"/>
                    </a:lnTo>
                    <a:lnTo>
                      <a:pt x="2544" y="1740"/>
                    </a:lnTo>
                    <a:lnTo>
                      <a:pt x="2616" y="1716"/>
                    </a:lnTo>
                    <a:lnTo>
                      <a:pt x="2712" y="1620"/>
                    </a:lnTo>
                    <a:lnTo>
                      <a:pt x="2784" y="1548"/>
                    </a:lnTo>
                    <a:lnTo>
                      <a:pt x="2808" y="1476"/>
                    </a:lnTo>
                    <a:lnTo>
                      <a:pt x="2820" y="1404"/>
                    </a:lnTo>
                    <a:lnTo>
                      <a:pt x="2832" y="1332"/>
                    </a:lnTo>
                    <a:lnTo>
                      <a:pt x="2832" y="1260"/>
                    </a:lnTo>
                    <a:lnTo>
                      <a:pt x="2796" y="1224"/>
                    </a:lnTo>
                    <a:lnTo>
                      <a:pt x="2724" y="1212"/>
                    </a:lnTo>
                    <a:lnTo>
                      <a:pt x="2604" y="1200"/>
                    </a:lnTo>
                    <a:lnTo>
                      <a:pt x="2508" y="1188"/>
                    </a:lnTo>
                    <a:lnTo>
                      <a:pt x="2364" y="1188"/>
                    </a:lnTo>
                    <a:lnTo>
                      <a:pt x="2268" y="1188"/>
                    </a:lnTo>
                    <a:lnTo>
                      <a:pt x="2172" y="1188"/>
                    </a:lnTo>
                    <a:lnTo>
                      <a:pt x="2076" y="1212"/>
                    </a:lnTo>
                    <a:lnTo>
                      <a:pt x="1980" y="1224"/>
                    </a:lnTo>
                    <a:lnTo>
                      <a:pt x="1884" y="1236"/>
                    </a:lnTo>
                    <a:lnTo>
                      <a:pt x="1812" y="1248"/>
                    </a:lnTo>
                    <a:lnTo>
                      <a:pt x="1776" y="1272"/>
                    </a:lnTo>
                    <a:lnTo>
                      <a:pt x="1728" y="1320"/>
                    </a:lnTo>
                    <a:lnTo>
                      <a:pt x="1728" y="1368"/>
                    </a:lnTo>
                    <a:lnTo>
                      <a:pt x="1716" y="1404"/>
                    </a:lnTo>
                    <a:lnTo>
                      <a:pt x="1752" y="1440"/>
                    </a:lnTo>
                    <a:lnTo>
                      <a:pt x="1848" y="1464"/>
                    </a:lnTo>
                    <a:lnTo>
                      <a:pt x="1968" y="1476"/>
                    </a:lnTo>
                    <a:lnTo>
                      <a:pt x="2040" y="1476"/>
                    </a:lnTo>
                    <a:lnTo>
                      <a:pt x="2088" y="1464"/>
                    </a:lnTo>
                    <a:lnTo>
                      <a:pt x="2160" y="1452"/>
                    </a:lnTo>
                    <a:lnTo>
                      <a:pt x="2256" y="1428"/>
                    </a:lnTo>
                    <a:lnTo>
                      <a:pt x="2328" y="1404"/>
                    </a:lnTo>
                    <a:lnTo>
                      <a:pt x="2400" y="1392"/>
                    </a:lnTo>
                    <a:lnTo>
                      <a:pt x="2424" y="1320"/>
                    </a:lnTo>
                    <a:lnTo>
                      <a:pt x="2448" y="1248"/>
                    </a:lnTo>
                    <a:lnTo>
                      <a:pt x="2484" y="1200"/>
                    </a:lnTo>
                    <a:lnTo>
                      <a:pt x="2484" y="1152"/>
                    </a:lnTo>
                    <a:lnTo>
                      <a:pt x="2460" y="1116"/>
                    </a:lnTo>
                    <a:lnTo>
                      <a:pt x="2388" y="1104"/>
                    </a:lnTo>
                    <a:lnTo>
                      <a:pt x="2316" y="1092"/>
                    </a:lnTo>
                    <a:lnTo>
                      <a:pt x="2220" y="1080"/>
                    </a:lnTo>
                    <a:lnTo>
                      <a:pt x="2076" y="1056"/>
                    </a:lnTo>
                    <a:lnTo>
                      <a:pt x="1908" y="1044"/>
                    </a:lnTo>
                    <a:lnTo>
                      <a:pt x="1764" y="1032"/>
                    </a:lnTo>
                    <a:lnTo>
                      <a:pt x="1644" y="1032"/>
                    </a:lnTo>
                    <a:lnTo>
                      <a:pt x="1572" y="1032"/>
                    </a:lnTo>
                    <a:lnTo>
                      <a:pt x="1500" y="1044"/>
                    </a:lnTo>
                    <a:lnTo>
                      <a:pt x="1428" y="1056"/>
                    </a:lnTo>
                    <a:lnTo>
                      <a:pt x="1356" y="1080"/>
                    </a:lnTo>
                    <a:lnTo>
                      <a:pt x="1284" y="1104"/>
                    </a:lnTo>
                    <a:lnTo>
                      <a:pt x="1248" y="1140"/>
                    </a:lnTo>
                    <a:lnTo>
                      <a:pt x="1236" y="1176"/>
                    </a:lnTo>
                    <a:lnTo>
                      <a:pt x="1356" y="1224"/>
                    </a:lnTo>
                    <a:lnTo>
                      <a:pt x="1452" y="1248"/>
                    </a:lnTo>
                    <a:lnTo>
                      <a:pt x="1524" y="1260"/>
                    </a:lnTo>
                    <a:lnTo>
                      <a:pt x="1620" y="1224"/>
                    </a:lnTo>
                    <a:lnTo>
                      <a:pt x="1668" y="1188"/>
                    </a:lnTo>
                    <a:lnTo>
                      <a:pt x="1716" y="1140"/>
                    </a:lnTo>
                    <a:lnTo>
                      <a:pt x="1740" y="1068"/>
                    </a:lnTo>
                    <a:lnTo>
                      <a:pt x="1812" y="996"/>
                    </a:lnTo>
                    <a:lnTo>
                      <a:pt x="1836" y="924"/>
                    </a:lnTo>
                    <a:lnTo>
                      <a:pt x="1860" y="852"/>
                    </a:lnTo>
                    <a:lnTo>
                      <a:pt x="1872" y="780"/>
                    </a:lnTo>
                    <a:lnTo>
                      <a:pt x="1872" y="732"/>
                    </a:lnTo>
                    <a:lnTo>
                      <a:pt x="1848" y="696"/>
                    </a:lnTo>
                    <a:lnTo>
                      <a:pt x="1776" y="672"/>
                    </a:lnTo>
                    <a:lnTo>
                      <a:pt x="1704" y="660"/>
                    </a:lnTo>
                    <a:lnTo>
                      <a:pt x="1608" y="648"/>
                    </a:lnTo>
                    <a:lnTo>
                      <a:pt x="1536" y="636"/>
                    </a:lnTo>
                    <a:lnTo>
                      <a:pt x="1440" y="636"/>
                    </a:lnTo>
                    <a:lnTo>
                      <a:pt x="1344" y="624"/>
                    </a:lnTo>
                    <a:lnTo>
                      <a:pt x="1248" y="624"/>
                    </a:lnTo>
                    <a:lnTo>
                      <a:pt x="1176" y="624"/>
                    </a:lnTo>
                    <a:lnTo>
                      <a:pt x="1104" y="624"/>
                    </a:lnTo>
                    <a:lnTo>
                      <a:pt x="1032" y="636"/>
                    </a:lnTo>
                    <a:lnTo>
                      <a:pt x="960" y="648"/>
                    </a:lnTo>
                    <a:lnTo>
                      <a:pt x="924" y="684"/>
                    </a:lnTo>
                    <a:lnTo>
                      <a:pt x="912" y="720"/>
                    </a:lnTo>
                    <a:lnTo>
                      <a:pt x="900" y="768"/>
                    </a:lnTo>
                    <a:lnTo>
                      <a:pt x="936" y="816"/>
                    </a:lnTo>
                    <a:lnTo>
                      <a:pt x="1008" y="840"/>
                    </a:lnTo>
                    <a:lnTo>
                      <a:pt x="1128" y="852"/>
                    </a:lnTo>
                    <a:lnTo>
                      <a:pt x="1224" y="864"/>
                    </a:lnTo>
                    <a:lnTo>
                      <a:pt x="1296" y="876"/>
                    </a:lnTo>
                    <a:lnTo>
                      <a:pt x="1392" y="876"/>
                    </a:lnTo>
                    <a:lnTo>
                      <a:pt x="1488" y="864"/>
                    </a:lnTo>
                    <a:lnTo>
                      <a:pt x="1584" y="852"/>
                    </a:lnTo>
                    <a:lnTo>
                      <a:pt x="1680" y="840"/>
                    </a:lnTo>
                    <a:lnTo>
                      <a:pt x="1776" y="816"/>
                    </a:lnTo>
                    <a:lnTo>
                      <a:pt x="1872" y="792"/>
                    </a:lnTo>
                    <a:lnTo>
                      <a:pt x="1896" y="720"/>
                    </a:lnTo>
                    <a:lnTo>
                      <a:pt x="1920" y="672"/>
                    </a:lnTo>
                    <a:lnTo>
                      <a:pt x="1920" y="624"/>
                    </a:lnTo>
                    <a:lnTo>
                      <a:pt x="1908" y="552"/>
                    </a:lnTo>
                    <a:lnTo>
                      <a:pt x="1884" y="480"/>
                    </a:lnTo>
                    <a:lnTo>
                      <a:pt x="1812" y="408"/>
                    </a:lnTo>
                    <a:lnTo>
                      <a:pt x="1716" y="384"/>
                    </a:lnTo>
                    <a:lnTo>
                      <a:pt x="1680" y="360"/>
                    </a:lnTo>
                    <a:lnTo>
                      <a:pt x="1608" y="348"/>
                    </a:lnTo>
                    <a:lnTo>
                      <a:pt x="1488" y="336"/>
                    </a:lnTo>
                    <a:lnTo>
                      <a:pt x="1368" y="324"/>
                    </a:lnTo>
                    <a:lnTo>
                      <a:pt x="1224" y="300"/>
                    </a:lnTo>
                    <a:lnTo>
                      <a:pt x="1128" y="300"/>
                    </a:lnTo>
                    <a:lnTo>
                      <a:pt x="1056" y="300"/>
                    </a:lnTo>
                    <a:lnTo>
                      <a:pt x="1008" y="300"/>
                    </a:lnTo>
                    <a:lnTo>
                      <a:pt x="960" y="324"/>
                    </a:lnTo>
                    <a:lnTo>
                      <a:pt x="888" y="336"/>
                    </a:lnTo>
                    <a:lnTo>
                      <a:pt x="852" y="372"/>
                    </a:lnTo>
                    <a:lnTo>
                      <a:pt x="852" y="408"/>
                    </a:lnTo>
                    <a:lnTo>
                      <a:pt x="840" y="456"/>
                    </a:lnTo>
                    <a:lnTo>
                      <a:pt x="888" y="504"/>
                    </a:lnTo>
                    <a:lnTo>
                      <a:pt x="960" y="516"/>
                    </a:lnTo>
                    <a:lnTo>
                      <a:pt x="1032" y="516"/>
                    </a:lnTo>
                    <a:lnTo>
                      <a:pt x="1080" y="516"/>
                    </a:lnTo>
                    <a:lnTo>
                      <a:pt x="1152" y="516"/>
                    </a:lnTo>
                    <a:lnTo>
                      <a:pt x="1188" y="516"/>
                    </a:lnTo>
                    <a:lnTo>
                      <a:pt x="1284" y="504"/>
                    </a:lnTo>
                    <a:lnTo>
                      <a:pt x="1332" y="492"/>
                    </a:lnTo>
                    <a:lnTo>
                      <a:pt x="1380" y="468"/>
                    </a:lnTo>
                    <a:lnTo>
                      <a:pt x="1416" y="444"/>
                    </a:lnTo>
                    <a:lnTo>
                      <a:pt x="1440" y="396"/>
                    </a:lnTo>
                    <a:lnTo>
                      <a:pt x="1464" y="360"/>
                    </a:lnTo>
                    <a:lnTo>
                      <a:pt x="1464" y="324"/>
                    </a:lnTo>
                    <a:lnTo>
                      <a:pt x="1464" y="288"/>
                    </a:lnTo>
                    <a:lnTo>
                      <a:pt x="1440" y="252"/>
                    </a:lnTo>
                    <a:lnTo>
                      <a:pt x="1404" y="216"/>
                    </a:lnTo>
                    <a:lnTo>
                      <a:pt x="1380" y="180"/>
                    </a:lnTo>
                    <a:lnTo>
                      <a:pt x="1344" y="156"/>
                    </a:lnTo>
                    <a:lnTo>
                      <a:pt x="1308" y="144"/>
                    </a:lnTo>
                    <a:lnTo>
                      <a:pt x="1272" y="120"/>
                    </a:lnTo>
                    <a:lnTo>
                      <a:pt x="1236" y="120"/>
                    </a:lnTo>
                    <a:lnTo>
                      <a:pt x="1200" y="108"/>
                    </a:lnTo>
                    <a:lnTo>
                      <a:pt x="1164" y="108"/>
                    </a:lnTo>
                    <a:lnTo>
                      <a:pt x="1128" y="96"/>
                    </a:lnTo>
                  </a:path>
                </a:pathLst>
              </a:custGeom>
              <a:noFill/>
              <a:ln w="50800" cap="rnd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3" name="Freeform 23"/>
              <p:cNvSpPr>
                <a:spLocks/>
              </p:cNvSpPr>
              <p:nvPr/>
            </p:nvSpPr>
            <p:spPr bwMode="auto">
              <a:xfrm>
                <a:off x="1750" y="2160"/>
                <a:ext cx="490" cy="888"/>
              </a:xfrm>
              <a:custGeom>
                <a:avLst/>
                <a:gdLst>
                  <a:gd name="T0" fmla="*/ 338 w 490"/>
                  <a:gd name="T1" fmla="*/ 0 h 888"/>
                  <a:gd name="T2" fmla="*/ 182 w 490"/>
                  <a:gd name="T3" fmla="*/ 36 h 888"/>
                  <a:gd name="T4" fmla="*/ 38 w 490"/>
                  <a:gd name="T5" fmla="*/ 96 h 888"/>
                  <a:gd name="T6" fmla="*/ 38 w 490"/>
                  <a:gd name="T7" fmla="*/ 168 h 888"/>
                  <a:gd name="T8" fmla="*/ 110 w 490"/>
                  <a:gd name="T9" fmla="*/ 192 h 888"/>
                  <a:gd name="T10" fmla="*/ 374 w 490"/>
                  <a:gd name="T11" fmla="*/ 240 h 888"/>
                  <a:gd name="T12" fmla="*/ 446 w 490"/>
                  <a:gd name="T13" fmla="*/ 192 h 888"/>
                  <a:gd name="T14" fmla="*/ 338 w 490"/>
                  <a:gd name="T15" fmla="*/ 144 h 888"/>
                  <a:gd name="T16" fmla="*/ 302 w 490"/>
                  <a:gd name="T17" fmla="*/ 132 h 888"/>
                  <a:gd name="T18" fmla="*/ 266 w 490"/>
                  <a:gd name="T19" fmla="*/ 120 h 888"/>
                  <a:gd name="T20" fmla="*/ 110 w 490"/>
                  <a:gd name="T21" fmla="*/ 132 h 888"/>
                  <a:gd name="T22" fmla="*/ 14 w 490"/>
                  <a:gd name="T23" fmla="*/ 252 h 888"/>
                  <a:gd name="T24" fmla="*/ 50 w 490"/>
                  <a:gd name="T25" fmla="*/ 360 h 888"/>
                  <a:gd name="T26" fmla="*/ 158 w 490"/>
                  <a:gd name="T27" fmla="*/ 396 h 888"/>
                  <a:gd name="T28" fmla="*/ 194 w 490"/>
                  <a:gd name="T29" fmla="*/ 408 h 888"/>
                  <a:gd name="T30" fmla="*/ 422 w 490"/>
                  <a:gd name="T31" fmla="*/ 396 h 888"/>
                  <a:gd name="T32" fmla="*/ 446 w 490"/>
                  <a:gd name="T33" fmla="*/ 336 h 888"/>
                  <a:gd name="T34" fmla="*/ 410 w 490"/>
                  <a:gd name="T35" fmla="*/ 312 h 888"/>
                  <a:gd name="T36" fmla="*/ 134 w 490"/>
                  <a:gd name="T37" fmla="*/ 324 h 888"/>
                  <a:gd name="T38" fmla="*/ 98 w 490"/>
                  <a:gd name="T39" fmla="*/ 336 h 888"/>
                  <a:gd name="T40" fmla="*/ 62 w 490"/>
                  <a:gd name="T41" fmla="*/ 408 h 888"/>
                  <a:gd name="T42" fmla="*/ 98 w 490"/>
                  <a:gd name="T43" fmla="*/ 540 h 888"/>
                  <a:gd name="T44" fmla="*/ 134 w 490"/>
                  <a:gd name="T45" fmla="*/ 552 h 888"/>
                  <a:gd name="T46" fmla="*/ 206 w 490"/>
                  <a:gd name="T47" fmla="*/ 600 h 888"/>
                  <a:gd name="T48" fmla="*/ 278 w 490"/>
                  <a:gd name="T49" fmla="*/ 624 h 888"/>
                  <a:gd name="T50" fmla="*/ 434 w 490"/>
                  <a:gd name="T51" fmla="*/ 564 h 888"/>
                  <a:gd name="T52" fmla="*/ 422 w 490"/>
                  <a:gd name="T53" fmla="*/ 528 h 888"/>
                  <a:gd name="T54" fmla="*/ 218 w 490"/>
                  <a:gd name="T55" fmla="*/ 492 h 888"/>
                  <a:gd name="T56" fmla="*/ 14 w 490"/>
                  <a:gd name="T57" fmla="*/ 540 h 888"/>
                  <a:gd name="T58" fmla="*/ 26 w 490"/>
                  <a:gd name="T59" fmla="*/ 660 h 888"/>
                  <a:gd name="T60" fmla="*/ 62 w 490"/>
                  <a:gd name="T61" fmla="*/ 672 h 888"/>
                  <a:gd name="T62" fmla="*/ 170 w 490"/>
                  <a:gd name="T63" fmla="*/ 732 h 888"/>
                  <a:gd name="T64" fmla="*/ 278 w 490"/>
                  <a:gd name="T65" fmla="*/ 768 h 888"/>
                  <a:gd name="T66" fmla="*/ 314 w 490"/>
                  <a:gd name="T67" fmla="*/ 780 h 888"/>
                  <a:gd name="T68" fmla="*/ 410 w 490"/>
                  <a:gd name="T69" fmla="*/ 768 h 888"/>
                  <a:gd name="T70" fmla="*/ 362 w 490"/>
                  <a:gd name="T71" fmla="*/ 696 h 888"/>
                  <a:gd name="T72" fmla="*/ 134 w 490"/>
                  <a:gd name="T73" fmla="*/ 744 h 888"/>
                  <a:gd name="T74" fmla="*/ 110 w 490"/>
                  <a:gd name="T75" fmla="*/ 888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90"/>
                  <a:gd name="T115" fmla="*/ 0 h 888"/>
                  <a:gd name="T116" fmla="*/ 490 w 490"/>
                  <a:gd name="T117" fmla="*/ 888 h 88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90" h="888">
                    <a:moveTo>
                      <a:pt x="338" y="0"/>
                    </a:moveTo>
                    <a:cubicBezTo>
                      <a:pt x="239" y="33"/>
                      <a:pt x="291" y="20"/>
                      <a:pt x="182" y="36"/>
                    </a:cubicBezTo>
                    <a:cubicBezTo>
                      <a:pt x="126" y="55"/>
                      <a:pt x="85" y="65"/>
                      <a:pt x="38" y="96"/>
                    </a:cubicBezTo>
                    <a:cubicBezTo>
                      <a:pt x="32" y="114"/>
                      <a:pt x="12" y="150"/>
                      <a:pt x="38" y="168"/>
                    </a:cubicBezTo>
                    <a:cubicBezTo>
                      <a:pt x="59" y="183"/>
                      <a:pt x="86" y="184"/>
                      <a:pt x="110" y="192"/>
                    </a:cubicBezTo>
                    <a:cubicBezTo>
                      <a:pt x="203" y="223"/>
                      <a:pt x="269" y="231"/>
                      <a:pt x="374" y="240"/>
                    </a:cubicBezTo>
                    <a:cubicBezTo>
                      <a:pt x="386" y="238"/>
                      <a:pt x="465" y="240"/>
                      <a:pt x="446" y="192"/>
                    </a:cubicBezTo>
                    <a:cubicBezTo>
                      <a:pt x="437" y="170"/>
                      <a:pt x="339" y="144"/>
                      <a:pt x="338" y="144"/>
                    </a:cubicBezTo>
                    <a:cubicBezTo>
                      <a:pt x="326" y="140"/>
                      <a:pt x="314" y="136"/>
                      <a:pt x="302" y="132"/>
                    </a:cubicBezTo>
                    <a:cubicBezTo>
                      <a:pt x="290" y="128"/>
                      <a:pt x="266" y="120"/>
                      <a:pt x="266" y="120"/>
                    </a:cubicBezTo>
                    <a:cubicBezTo>
                      <a:pt x="214" y="124"/>
                      <a:pt x="162" y="126"/>
                      <a:pt x="110" y="132"/>
                    </a:cubicBezTo>
                    <a:cubicBezTo>
                      <a:pt x="50" y="140"/>
                      <a:pt x="42" y="209"/>
                      <a:pt x="14" y="252"/>
                    </a:cubicBezTo>
                    <a:cubicBezTo>
                      <a:pt x="18" y="276"/>
                      <a:pt x="19" y="340"/>
                      <a:pt x="50" y="360"/>
                    </a:cubicBezTo>
                    <a:cubicBezTo>
                      <a:pt x="50" y="360"/>
                      <a:pt x="140" y="390"/>
                      <a:pt x="158" y="396"/>
                    </a:cubicBezTo>
                    <a:cubicBezTo>
                      <a:pt x="170" y="400"/>
                      <a:pt x="194" y="408"/>
                      <a:pt x="194" y="408"/>
                    </a:cubicBezTo>
                    <a:cubicBezTo>
                      <a:pt x="270" y="404"/>
                      <a:pt x="347" y="406"/>
                      <a:pt x="422" y="396"/>
                    </a:cubicBezTo>
                    <a:cubicBezTo>
                      <a:pt x="462" y="390"/>
                      <a:pt x="468" y="363"/>
                      <a:pt x="446" y="336"/>
                    </a:cubicBezTo>
                    <a:cubicBezTo>
                      <a:pt x="437" y="325"/>
                      <a:pt x="422" y="320"/>
                      <a:pt x="410" y="312"/>
                    </a:cubicBezTo>
                    <a:cubicBezTo>
                      <a:pt x="318" y="316"/>
                      <a:pt x="226" y="317"/>
                      <a:pt x="134" y="324"/>
                    </a:cubicBezTo>
                    <a:cubicBezTo>
                      <a:pt x="121" y="325"/>
                      <a:pt x="107" y="327"/>
                      <a:pt x="98" y="336"/>
                    </a:cubicBezTo>
                    <a:cubicBezTo>
                      <a:pt x="79" y="355"/>
                      <a:pt x="77" y="386"/>
                      <a:pt x="62" y="408"/>
                    </a:cubicBezTo>
                    <a:cubicBezTo>
                      <a:pt x="79" y="493"/>
                      <a:pt x="68" y="449"/>
                      <a:pt x="98" y="540"/>
                    </a:cubicBezTo>
                    <a:cubicBezTo>
                      <a:pt x="102" y="552"/>
                      <a:pt x="123" y="546"/>
                      <a:pt x="134" y="552"/>
                    </a:cubicBezTo>
                    <a:cubicBezTo>
                      <a:pt x="159" y="566"/>
                      <a:pt x="179" y="591"/>
                      <a:pt x="206" y="600"/>
                    </a:cubicBezTo>
                    <a:cubicBezTo>
                      <a:pt x="230" y="608"/>
                      <a:pt x="278" y="624"/>
                      <a:pt x="278" y="624"/>
                    </a:cubicBezTo>
                    <a:cubicBezTo>
                      <a:pt x="355" y="615"/>
                      <a:pt x="410" y="636"/>
                      <a:pt x="434" y="564"/>
                    </a:cubicBezTo>
                    <a:cubicBezTo>
                      <a:pt x="430" y="552"/>
                      <a:pt x="432" y="535"/>
                      <a:pt x="422" y="528"/>
                    </a:cubicBezTo>
                    <a:cubicBezTo>
                      <a:pt x="378" y="496"/>
                      <a:pt x="254" y="495"/>
                      <a:pt x="218" y="492"/>
                    </a:cubicBezTo>
                    <a:cubicBezTo>
                      <a:pt x="120" y="501"/>
                      <a:pt x="86" y="492"/>
                      <a:pt x="14" y="540"/>
                    </a:cubicBezTo>
                    <a:cubicBezTo>
                      <a:pt x="4" y="570"/>
                      <a:pt x="0" y="634"/>
                      <a:pt x="26" y="660"/>
                    </a:cubicBezTo>
                    <a:cubicBezTo>
                      <a:pt x="35" y="669"/>
                      <a:pt x="51" y="666"/>
                      <a:pt x="62" y="672"/>
                    </a:cubicBezTo>
                    <a:cubicBezTo>
                      <a:pt x="98" y="690"/>
                      <a:pt x="133" y="716"/>
                      <a:pt x="170" y="732"/>
                    </a:cubicBezTo>
                    <a:cubicBezTo>
                      <a:pt x="205" y="747"/>
                      <a:pt x="242" y="756"/>
                      <a:pt x="278" y="768"/>
                    </a:cubicBezTo>
                    <a:cubicBezTo>
                      <a:pt x="290" y="772"/>
                      <a:pt x="314" y="780"/>
                      <a:pt x="314" y="780"/>
                    </a:cubicBezTo>
                    <a:cubicBezTo>
                      <a:pt x="346" y="776"/>
                      <a:pt x="380" y="780"/>
                      <a:pt x="410" y="768"/>
                    </a:cubicBezTo>
                    <a:cubicBezTo>
                      <a:pt x="490" y="736"/>
                      <a:pt x="380" y="702"/>
                      <a:pt x="362" y="696"/>
                    </a:cubicBezTo>
                    <a:cubicBezTo>
                      <a:pt x="250" y="705"/>
                      <a:pt x="213" y="692"/>
                      <a:pt x="134" y="744"/>
                    </a:cubicBezTo>
                    <a:cubicBezTo>
                      <a:pt x="102" y="839"/>
                      <a:pt x="110" y="791"/>
                      <a:pt x="110" y="888"/>
                    </a:cubicBezTo>
                  </a:path>
                </a:pathLst>
              </a:custGeom>
              <a:noFill/>
              <a:ln w="571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4" name="Freeform 24"/>
              <p:cNvSpPr>
                <a:spLocks/>
              </p:cNvSpPr>
              <p:nvPr/>
            </p:nvSpPr>
            <p:spPr bwMode="auto">
              <a:xfrm>
                <a:off x="2256" y="2256"/>
                <a:ext cx="624" cy="684"/>
              </a:xfrm>
              <a:custGeom>
                <a:avLst/>
                <a:gdLst>
                  <a:gd name="T0" fmla="*/ 0 w 624"/>
                  <a:gd name="T1" fmla="*/ 684 h 684"/>
                  <a:gd name="T2" fmla="*/ 12 w 624"/>
                  <a:gd name="T3" fmla="*/ 396 h 684"/>
                  <a:gd name="T4" fmla="*/ 144 w 624"/>
                  <a:gd name="T5" fmla="*/ 528 h 684"/>
                  <a:gd name="T6" fmla="*/ 144 w 624"/>
                  <a:gd name="T7" fmla="*/ 240 h 684"/>
                  <a:gd name="T8" fmla="*/ 288 w 624"/>
                  <a:gd name="T9" fmla="*/ 384 h 684"/>
                  <a:gd name="T10" fmla="*/ 288 w 624"/>
                  <a:gd name="T11" fmla="*/ 144 h 684"/>
                  <a:gd name="T12" fmla="*/ 480 w 624"/>
                  <a:gd name="T13" fmla="*/ 240 h 684"/>
                  <a:gd name="T14" fmla="*/ 432 w 624"/>
                  <a:gd name="T15" fmla="*/ 0 h 684"/>
                  <a:gd name="T16" fmla="*/ 624 w 624"/>
                  <a:gd name="T17" fmla="*/ 96 h 6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4"/>
                  <a:gd name="T28" fmla="*/ 0 h 684"/>
                  <a:gd name="T29" fmla="*/ 624 w 624"/>
                  <a:gd name="T30" fmla="*/ 684 h 6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4" h="684">
                    <a:moveTo>
                      <a:pt x="0" y="684"/>
                    </a:moveTo>
                    <a:cubicBezTo>
                      <a:pt x="15" y="476"/>
                      <a:pt x="12" y="572"/>
                      <a:pt x="12" y="396"/>
                    </a:cubicBezTo>
                    <a:lnTo>
                      <a:pt x="144" y="528"/>
                    </a:lnTo>
                    <a:lnTo>
                      <a:pt x="144" y="240"/>
                    </a:lnTo>
                    <a:lnTo>
                      <a:pt x="288" y="384"/>
                    </a:lnTo>
                    <a:lnTo>
                      <a:pt x="288" y="144"/>
                    </a:lnTo>
                    <a:lnTo>
                      <a:pt x="480" y="240"/>
                    </a:lnTo>
                    <a:lnTo>
                      <a:pt x="432" y="0"/>
                    </a:lnTo>
                    <a:lnTo>
                      <a:pt x="624" y="96"/>
                    </a:lnTo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6327" name="Footer Placeholder 2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  <p:bldP spid="266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27C907-1D21-4D82-98A0-44A426B679B7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5837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584D97-BE50-415A-A74E-1F91200C4430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Organic Compounds</a:t>
            </a:r>
            <a:endParaRPr lang="en-US" sz="5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Compounds</a:t>
            </a:r>
            <a:r>
              <a:rPr lang="en-US" sz="3600" smtClean="0">
                <a:latin typeface="Comic Sans MS" pitchFamily="66" charset="0"/>
              </a:rPr>
              <a:t> that contain </a:t>
            </a: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600" smtClean="0">
                <a:latin typeface="Comic Sans MS" pitchFamily="66" charset="0"/>
              </a:rPr>
              <a:t> are called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organic</a:t>
            </a:r>
            <a:r>
              <a:rPr lang="en-US" sz="3600" smtClean="0"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360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Macromolecules</a:t>
            </a:r>
            <a:r>
              <a:rPr lang="en-US" sz="3600" smtClean="0">
                <a:latin typeface="Comic Sans MS" pitchFamily="66" charset="0"/>
              </a:rPr>
              <a:t> are large </a:t>
            </a:r>
            <a:r>
              <a:rPr lang="en-US" sz="36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organic molecules</a:t>
            </a:r>
            <a:r>
              <a:rPr lang="en-US" sz="3600" smtClean="0">
                <a:latin typeface="Comic Sans MS" pitchFamily="66" charset="0"/>
              </a:rPr>
              <a:t>.</a:t>
            </a:r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65B0D3-1779-492A-99B8-574152DE0FF5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types: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smtClean="0">
                <a:latin typeface="Comic Sans MS" pitchFamily="66" charset="0"/>
              </a:rPr>
              <a:t>		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a. Deoxyribonucleic acid (DNA-		   double helix)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b. Ribonucleic acid (RNA-single       	   strand)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Nucleic acids </a:t>
            </a:r>
            <a:r>
              <a:rPr lang="en-US" sz="3200" smtClean="0">
                <a:latin typeface="Comic Sans MS" pitchFamily="66" charset="0"/>
              </a:rPr>
              <a:t>are composed of long chains of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</a:t>
            </a:r>
            <a:r>
              <a:rPr lang="en-US" sz="3200" smtClean="0">
                <a:latin typeface="Comic Sans MS" pitchFamily="66" charset="0"/>
              </a:rPr>
              <a:t> 	linked by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dehydration synthesis</a:t>
            </a:r>
            <a:r>
              <a:rPr lang="en-US" sz="3200" smtClean="0">
                <a:latin typeface="Comic Sans MS" pitchFamily="66" charset="0"/>
              </a:rPr>
              <a:t>.</a:t>
            </a:r>
          </a:p>
        </p:txBody>
      </p:sp>
      <p:sp>
        <p:nvSpPr>
          <p:cNvPr id="6042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896C2-F0C9-4E34-B752-63904670B31A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Nucleic acids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Nucleotides include: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phosphate group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pentose sugar (5-carbon)</a:t>
            </a:r>
            <a:endParaRPr 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bases:</a:t>
            </a:r>
            <a:endParaRPr 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adenine (A)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thymine (T) DNA only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uracil (U) RNA only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cytosine (C)</a:t>
            </a:r>
            <a:endParaRPr lang="en-US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		</a:t>
            </a:r>
            <a:r>
              <a:rPr lang="en-US" sz="32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guanine (G)</a:t>
            </a:r>
          </a:p>
        </p:txBody>
      </p:sp>
      <p:sp>
        <p:nvSpPr>
          <p:cNvPr id="6246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F7B809-F0A5-4439-A3CA-D8EF217EB55F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Nucleotide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8800" y="1433513"/>
            <a:ext cx="2235200" cy="2732087"/>
            <a:chOff x="352" y="903"/>
            <a:chExt cx="1408" cy="1721"/>
          </a:xfrm>
        </p:grpSpPr>
        <p:sp>
          <p:nvSpPr>
            <p:cNvPr id="64535" name="Oval 5"/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4536" name="Rectangle 6"/>
            <p:cNvSpPr>
              <a:spLocks noChangeArrowheads="1"/>
            </p:cNvSpPr>
            <p:nvPr/>
          </p:nvSpPr>
          <p:spPr bwMode="auto">
            <a:xfrm>
              <a:off x="471" y="1566"/>
              <a:ext cx="918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     O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O=P-O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200" b="1">
                  <a:latin typeface="Arial" panose="020B0604020202020204" pitchFamily="34" charset="0"/>
                </a:rPr>
                <a:t>     O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375" y="903"/>
              <a:ext cx="109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Phosphate</a:t>
              </a:r>
            </a:p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Group</a:t>
              </a:r>
            </a:p>
          </p:txBody>
        </p:sp>
        <p:sp>
          <p:nvSpPr>
            <p:cNvPr id="64538" name="Line 8"/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9"/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0" name="Line 10"/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59400" y="2006600"/>
            <a:ext cx="3781425" cy="3598863"/>
            <a:chOff x="3376" y="1264"/>
            <a:chExt cx="2382" cy="2267"/>
          </a:xfrm>
        </p:grpSpPr>
        <p:sp>
          <p:nvSpPr>
            <p:cNvPr id="64531" name="AutoShape 12"/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4532" name="Rectangle 13"/>
            <p:cNvSpPr>
              <a:spLocks noChangeArrowheads="1"/>
            </p:cNvSpPr>
            <p:nvPr/>
          </p:nvSpPr>
          <p:spPr bwMode="auto">
            <a:xfrm>
              <a:off x="4023" y="2746"/>
              <a:ext cx="27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64533" name="Line 14"/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023" y="3015"/>
              <a:ext cx="173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Nitrogenous base</a:t>
              </a:r>
            </a:p>
            <a:p>
              <a:pPr>
                <a:defRPr/>
              </a:pPr>
              <a:r>
                <a:rPr lang="en-US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(A, G, C, or T)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00113" y="2797175"/>
            <a:ext cx="5159375" cy="4021138"/>
            <a:chOff x="567" y="1762"/>
            <a:chExt cx="3250" cy="2533"/>
          </a:xfrm>
        </p:grpSpPr>
        <p:sp>
          <p:nvSpPr>
            <p:cNvPr id="64521" name="Rectangle 17"/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CH2</a:t>
              </a:r>
            </a:p>
          </p:txBody>
        </p:sp>
        <p:sp>
          <p:nvSpPr>
            <p:cNvPr id="64522" name="Line 18"/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Rectangle 19"/>
            <p:cNvSpPr>
              <a:spLocks noChangeArrowheads="1"/>
            </p:cNvSpPr>
            <p:nvPr/>
          </p:nvSpPr>
          <p:spPr bwMode="auto">
            <a:xfrm>
              <a:off x="2583" y="2410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4524" name="Rectangle 20"/>
            <p:cNvSpPr>
              <a:spLocks noChangeArrowheads="1"/>
            </p:cNvSpPr>
            <p:nvPr/>
          </p:nvSpPr>
          <p:spPr bwMode="auto">
            <a:xfrm>
              <a:off x="3456" y="3168"/>
              <a:ext cx="36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</a:t>
              </a:r>
              <a:r>
                <a:rPr lang="en-US" altLang="en-US" sz="2800" b="1" baseline="30000">
                  <a:solidFill>
                    <a:srgbClr val="CC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800" b="1" baseline="300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25" name="Rectangle 21"/>
            <p:cNvSpPr>
              <a:spLocks noChangeArrowheads="1"/>
            </p:cNvSpPr>
            <p:nvPr/>
          </p:nvSpPr>
          <p:spPr bwMode="auto">
            <a:xfrm>
              <a:off x="1680" y="3216"/>
              <a:ext cx="36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</a:t>
              </a:r>
              <a:r>
                <a:rPr lang="en-US" altLang="en-US" sz="2800" b="1" baseline="30000">
                  <a:solidFill>
                    <a:srgbClr val="CC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2800" b="1" baseline="300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26" name="Rectangle 22"/>
            <p:cNvSpPr>
              <a:spLocks noChangeArrowheads="1"/>
            </p:cNvSpPr>
            <p:nvPr/>
          </p:nvSpPr>
          <p:spPr bwMode="auto">
            <a:xfrm>
              <a:off x="2007" y="3970"/>
              <a:ext cx="36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</a:t>
              </a:r>
              <a:r>
                <a:rPr lang="en-US" altLang="en-US" sz="2800" b="1" baseline="30000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2800" b="1" baseline="300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27" name="Rectangle 23"/>
            <p:cNvSpPr>
              <a:spLocks noChangeArrowheads="1"/>
            </p:cNvSpPr>
            <p:nvPr/>
          </p:nvSpPr>
          <p:spPr bwMode="auto">
            <a:xfrm>
              <a:off x="3015" y="3970"/>
              <a:ext cx="36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</a:t>
              </a:r>
              <a:r>
                <a:rPr lang="en-US" altLang="en-US" sz="2800" b="1" baseline="30000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2800" b="1" baseline="300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28" name="Rectangle 24"/>
            <p:cNvSpPr>
              <a:spLocks noChangeArrowheads="1"/>
            </p:cNvSpPr>
            <p:nvPr/>
          </p:nvSpPr>
          <p:spPr bwMode="auto">
            <a:xfrm>
              <a:off x="1863" y="1762"/>
              <a:ext cx="19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8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67" y="3543"/>
              <a:ext cx="1373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   </a:t>
              </a: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Sugar</a:t>
              </a:r>
            </a:p>
            <a:p>
              <a:pPr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(deoxyribose)</a:t>
              </a:r>
            </a:p>
          </p:txBody>
        </p:sp>
        <p:sp>
          <p:nvSpPr>
            <p:cNvPr id="64530" name="AutoShape 26"/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64520" name="Footer Placeholder 2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ECB78A-91FD-4B19-8B03-B1CC74DCE7FB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- double helix</a:t>
            </a:r>
            <a:endParaRPr lang="en-US" smtClean="0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1300" y="990600"/>
            <a:ext cx="2933700" cy="5854700"/>
            <a:chOff x="152" y="624"/>
            <a:chExt cx="1848" cy="3688"/>
          </a:xfrm>
        </p:grpSpPr>
        <p:sp>
          <p:nvSpPr>
            <p:cNvPr id="66618" name="Line 5"/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9" name="Line 6"/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0" name="Oval 7"/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21" name="Oval 8"/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22" name="Oval 9"/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23" name="Line 10"/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4" name="Line 11"/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5" name="Line 12"/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Line 13"/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7" name="Line 14"/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8" name="Line 15"/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9" name="Line 16"/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0" name="Rectangle 17"/>
            <p:cNvSpPr>
              <a:spLocks noChangeArrowheads="1"/>
            </p:cNvSpPr>
            <p:nvPr/>
          </p:nvSpPr>
          <p:spPr bwMode="auto">
            <a:xfrm>
              <a:off x="327" y="2698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631" name="Rectangle 18"/>
            <p:cNvSpPr>
              <a:spLocks noChangeArrowheads="1"/>
            </p:cNvSpPr>
            <p:nvPr/>
          </p:nvSpPr>
          <p:spPr bwMode="auto">
            <a:xfrm>
              <a:off x="327" y="1498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632" name="Rectangle 19"/>
            <p:cNvSpPr>
              <a:spLocks noChangeArrowheads="1"/>
            </p:cNvSpPr>
            <p:nvPr/>
          </p:nvSpPr>
          <p:spPr bwMode="auto">
            <a:xfrm>
              <a:off x="279" y="3850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633" name="Line 20"/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4" name="Rectangle 21"/>
            <p:cNvSpPr>
              <a:spLocks noChangeArrowheads="1"/>
            </p:cNvSpPr>
            <p:nvPr/>
          </p:nvSpPr>
          <p:spPr bwMode="auto">
            <a:xfrm>
              <a:off x="1248" y="672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35" name="Rectangle 22"/>
            <p:cNvSpPr>
              <a:spLocks noChangeArrowheads="1"/>
            </p:cNvSpPr>
            <p:nvPr/>
          </p:nvSpPr>
          <p:spPr bwMode="auto">
            <a:xfrm>
              <a:off x="1248" y="1872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36" name="Rectangle 23"/>
            <p:cNvSpPr>
              <a:spLocks noChangeArrowheads="1"/>
            </p:cNvSpPr>
            <p:nvPr/>
          </p:nvSpPr>
          <p:spPr bwMode="auto">
            <a:xfrm>
              <a:off x="1248" y="3216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37" name="Rectangle 24"/>
            <p:cNvSpPr>
              <a:spLocks noChangeArrowheads="1"/>
            </p:cNvSpPr>
            <p:nvPr/>
          </p:nvSpPr>
          <p:spPr bwMode="auto">
            <a:xfrm>
              <a:off x="1527" y="201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38" name="Rectangle 25"/>
            <p:cNvSpPr>
              <a:spLocks noChangeArrowheads="1"/>
            </p:cNvSpPr>
            <p:nvPr/>
          </p:nvSpPr>
          <p:spPr bwMode="auto">
            <a:xfrm>
              <a:off x="1575" y="249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39" name="Rectangle 26"/>
            <p:cNvSpPr>
              <a:spLocks noChangeArrowheads="1"/>
            </p:cNvSpPr>
            <p:nvPr/>
          </p:nvSpPr>
          <p:spPr bwMode="auto">
            <a:xfrm>
              <a:off x="1095" y="2592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0" name="Rectangle 27"/>
            <p:cNvSpPr>
              <a:spLocks noChangeArrowheads="1"/>
            </p:cNvSpPr>
            <p:nvPr/>
          </p:nvSpPr>
          <p:spPr bwMode="auto">
            <a:xfrm>
              <a:off x="903" y="225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1" name="Rectangle 28"/>
            <p:cNvSpPr>
              <a:spLocks noChangeArrowheads="1"/>
            </p:cNvSpPr>
            <p:nvPr/>
          </p:nvSpPr>
          <p:spPr bwMode="auto">
            <a:xfrm>
              <a:off x="903" y="1824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2" name="Rectangle 29"/>
            <p:cNvSpPr>
              <a:spLocks noChangeArrowheads="1"/>
            </p:cNvSpPr>
            <p:nvPr/>
          </p:nvSpPr>
          <p:spPr bwMode="auto">
            <a:xfrm>
              <a:off x="951" y="3120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3" name="Rectangle 30"/>
            <p:cNvSpPr>
              <a:spLocks noChangeArrowheads="1"/>
            </p:cNvSpPr>
            <p:nvPr/>
          </p:nvSpPr>
          <p:spPr bwMode="auto">
            <a:xfrm>
              <a:off x="1095" y="393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4" name="Rectangle 31"/>
            <p:cNvSpPr>
              <a:spLocks noChangeArrowheads="1"/>
            </p:cNvSpPr>
            <p:nvPr/>
          </p:nvSpPr>
          <p:spPr bwMode="auto">
            <a:xfrm>
              <a:off x="1047" y="1392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5" name="Line 32"/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6" name="Line 33"/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7" name="Rectangle 34"/>
            <p:cNvSpPr>
              <a:spLocks noChangeArrowheads="1"/>
            </p:cNvSpPr>
            <p:nvPr/>
          </p:nvSpPr>
          <p:spPr bwMode="auto">
            <a:xfrm>
              <a:off x="951" y="624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48" name="AutoShape 35"/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49" name="AutoShape 36"/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50" name="AutoShape 37"/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66585" name="Line 39"/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Line 40"/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41"/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88" name="Oval 42"/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89" name="Oval 43"/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90" name="Line 44"/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Line 45"/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Line 46"/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Line 47"/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Line 48"/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5" name="Line 49"/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Line 50"/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Rectangle 51"/>
            <p:cNvSpPr>
              <a:spLocks noChangeArrowheads="1"/>
            </p:cNvSpPr>
            <p:nvPr/>
          </p:nvSpPr>
          <p:spPr bwMode="auto">
            <a:xfrm>
              <a:off x="5079" y="1498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598" name="Rectangle 52"/>
            <p:cNvSpPr>
              <a:spLocks noChangeArrowheads="1"/>
            </p:cNvSpPr>
            <p:nvPr/>
          </p:nvSpPr>
          <p:spPr bwMode="auto">
            <a:xfrm>
              <a:off x="5175" y="2794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599" name="Rectangle 53"/>
            <p:cNvSpPr>
              <a:spLocks noChangeArrowheads="1"/>
            </p:cNvSpPr>
            <p:nvPr/>
          </p:nvSpPr>
          <p:spPr bwMode="auto">
            <a:xfrm>
              <a:off x="5127" y="3802"/>
              <a:ext cx="26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6600" name="Line 54"/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Line 55"/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2" name="Rectangle 56"/>
            <p:cNvSpPr>
              <a:spLocks noChangeArrowheads="1"/>
            </p:cNvSpPr>
            <p:nvPr/>
          </p:nvSpPr>
          <p:spPr bwMode="auto">
            <a:xfrm>
              <a:off x="4368" y="3648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03" name="Rectangle 57"/>
            <p:cNvSpPr>
              <a:spLocks noChangeArrowheads="1"/>
            </p:cNvSpPr>
            <p:nvPr/>
          </p:nvSpPr>
          <p:spPr bwMode="auto">
            <a:xfrm>
              <a:off x="4416" y="2688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04" name="Rectangle 58"/>
            <p:cNvSpPr>
              <a:spLocks noChangeArrowheads="1"/>
            </p:cNvSpPr>
            <p:nvPr/>
          </p:nvSpPr>
          <p:spPr bwMode="auto">
            <a:xfrm>
              <a:off x="4320" y="1440"/>
              <a:ext cx="22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66605" name="Rectangle 59"/>
            <p:cNvSpPr>
              <a:spLocks noChangeArrowheads="1"/>
            </p:cNvSpPr>
            <p:nvPr/>
          </p:nvSpPr>
          <p:spPr bwMode="auto">
            <a:xfrm>
              <a:off x="4023" y="249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6" name="Rectangle 60"/>
            <p:cNvSpPr>
              <a:spLocks noChangeArrowheads="1"/>
            </p:cNvSpPr>
            <p:nvPr/>
          </p:nvSpPr>
          <p:spPr bwMode="auto">
            <a:xfrm>
              <a:off x="4071" y="2064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7" name="Rectangle 61"/>
            <p:cNvSpPr>
              <a:spLocks noChangeArrowheads="1"/>
            </p:cNvSpPr>
            <p:nvPr/>
          </p:nvSpPr>
          <p:spPr bwMode="auto">
            <a:xfrm>
              <a:off x="4503" y="201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8" name="Rectangle 62"/>
            <p:cNvSpPr>
              <a:spLocks noChangeArrowheads="1"/>
            </p:cNvSpPr>
            <p:nvPr/>
          </p:nvSpPr>
          <p:spPr bwMode="auto">
            <a:xfrm>
              <a:off x="4743" y="2304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9" name="Rectangle 63"/>
            <p:cNvSpPr>
              <a:spLocks noChangeArrowheads="1"/>
            </p:cNvSpPr>
            <p:nvPr/>
          </p:nvSpPr>
          <p:spPr bwMode="auto">
            <a:xfrm>
              <a:off x="4743" y="2640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0" name="Rectangle 64"/>
            <p:cNvSpPr>
              <a:spLocks noChangeArrowheads="1"/>
            </p:cNvSpPr>
            <p:nvPr/>
          </p:nvSpPr>
          <p:spPr bwMode="auto">
            <a:xfrm>
              <a:off x="4647" y="3744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1" name="Rectangle 65"/>
            <p:cNvSpPr>
              <a:spLocks noChangeArrowheads="1"/>
            </p:cNvSpPr>
            <p:nvPr/>
          </p:nvSpPr>
          <p:spPr bwMode="auto">
            <a:xfrm>
              <a:off x="4503" y="297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2" name="Rectangle 66"/>
            <p:cNvSpPr>
              <a:spLocks noChangeArrowheads="1"/>
            </p:cNvSpPr>
            <p:nvPr/>
          </p:nvSpPr>
          <p:spPr bwMode="auto">
            <a:xfrm>
              <a:off x="4551" y="1536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5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3" name="Line 67"/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4" name="Rectangle 68"/>
            <p:cNvSpPr>
              <a:spLocks noChangeArrowheads="1"/>
            </p:cNvSpPr>
            <p:nvPr/>
          </p:nvSpPr>
          <p:spPr bwMode="auto">
            <a:xfrm>
              <a:off x="4407" y="720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16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15" name="AutoShape 69"/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16" name="AutoShape 70"/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617" name="AutoShape 71"/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66577" name="AutoShape 73"/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78" name="AutoShape 74"/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79" name="Line 75"/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Line 76"/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Line 77"/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Rectangle 78"/>
            <p:cNvSpPr>
              <a:spLocks noChangeArrowheads="1"/>
            </p:cNvSpPr>
            <p:nvPr/>
          </p:nvSpPr>
          <p:spPr bwMode="auto">
            <a:xfrm>
              <a:off x="2439" y="1882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66583" name="Rectangle 79"/>
            <p:cNvSpPr>
              <a:spLocks noChangeArrowheads="1"/>
            </p:cNvSpPr>
            <p:nvPr/>
          </p:nvSpPr>
          <p:spPr bwMode="auto">
            <a:xfrm>
              <a:off x="3399" y="1834"/>
              <a:ext cx="27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6584" name="AutoShape 80"/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66570" name="AutoShape 82"/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71" name="AutoShape 83"/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6572" name="Line 84"/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Line 85"/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Rectangle 86"/>
            <p:cNvSpPr>
              <a:spLocks noChangeArrowheads="1"/>
            </p:cNvSpPr>
            <p:nvPr/>
          </p:nvSpPr>
          <p:spPr bwMode="auto">
            <a:xfrm>
              <a:off x="2055" y="2938"/>
              <a:ext cx="25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66575" name="Rectangle 87"/>
            <p:cNvSpPr>
              <a:spLocks noChangeArrowheads="1"/>
            </p:cNvSpPr>
            <p:nvPr/>
          </p:nvSpPr>
          <p:spPr bwMode="auto">
            <a:xfrm>
              <a:off x="2967" y="2938"/>
              <a:ext cx="27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66576" name="AutoShape 88"/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66569" name="Footer Placeholder 9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E40B7F-B87B-47F3-B761-6948025EA6C1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Objectives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048000"/>
            <a:ext cx="4800600" cy="2590800"/>
          </a:xfrm>
        </p:spPr>
        <p:txBody>
          <a:bodyPr/>
          <a:lstStyle/>
          <a:p>
            <a:r>
              <a:rPr lang="en-US" altLang="en-US" sz="1400" smtClean="0"/>
              <a:t>What organic compounds are and how they relate to macromolecules.</a:t>
            </a:r>
          </a:p>
          <a:p>
            <a:r>
              <a:rPr lang="en-US" altLang="en-US" sz="1400" smtClean="0"/>
              <a:t>The importance of carbon and it’s relation to organic compounds</a:t>
            </a:r>
          </a:p>
          <a:p>
            <a:r>
              <a:rPr lang="en-US" altLang="en-US" sz="1400" smtClean="0"/>
              <a:t>The four macromolecules that are essential for life: Carbohydrates, Lipids, Proteins and Nucleic Acids</a:t>
            </a:r>
          </a:p>
          <a:p>
            <a:r>
              <a:rPr lang="en-US" altLang="en-US" sz="1400" smtClean="0"/>
              <a:t>The key components of each macromolecule and their functions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861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DE32D-06A5-4325-8EA3-4AB5A3D843BD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 (C)</a:t>
            </a:r>
            <a:endParaRPr lang="en-US" sz="5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162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200" b="1" smtClean="0">
                <a:latin typeface="Comic Sans MS" pitchFamily="66" charset="0"/>
              </a:rPr>
              <a:t> has </a:t>
            </a:r>
            <a:r>
              <a:rPr lang="en-US" sz="32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 electrons</a:t>
            </a:r>
            <a:r>
              <a:rPr lang="en-US" sz="3200" b="1" smtClean="0">
                <a:latin typeface="Comic Sans MS" pitchFamily="66" charset="0"/>
              </a:rPr>
              <a:t> in outer shell.</a:t>
            </a:r>
          </a:p>
          <a:p>
            <a:pPr eaLnBrk="1" hangingPunct="1">
              <a:lnSpc>
                <a:spcPct val="30000"/>
              </a:lnSpc>
              <a:buFontTx/>
              <a:buNone/>
              <a:defRPr/>
            </a:pPr>
            <a:endParaRPr lang="en-US" sz="32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</a:t>
            </a:r>
            <a:r>
              <a:rPr lang="en-US" sz="3200" b="1" smtClean="0">
                <a:latin typeface="Comic Sans MS" pitchFamily="66" charset="0"/>
              </a:rPr>
              <a:t> can form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covalent bonds</a:t>
            </a:r>
            <a:r>
              <a:rPr lang="en-US" sz="3200" b="1" smtClean="0">
                <a:latin typeface="Comic Sans MS" pitchFamily="66" charset="0"/>
              </a:rPr>
              <a:t> with as many as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 </a:t>
            </a:r>
            <a:r>
              <a:rPr lang="en-US" sz="3200" b="1" smtClean="0">
                <a:latin typeface="Comic Sans MS" pitchFamily="66" charset="0"/>
              </a:rPr>
              <a:t>other atoms (elements).</a:t>
            </a:r>
          </a:p>
          <a:p>
            <a:pPr eaLnBrk="1" hangingPunct="1">
              <a:lnSpc>
                <a:spcPct val="40000"/>
              </a:lnSpc>
              <a:buFontTx/>
              <a:buNone/>
              <a:defRPr/>
            </a:pPr>
            <a:endParaRPr lang="en-US" sz="32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latin typeface="Comic Sans MS" pitchFamily="66" charset="0"/>
              </a:rPr>
              <a:t>Usually with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C, H, O or N</a:t>
            </a:r>
            <a:r>
              <a:rPr lang="en-US" sz="3200" b="1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endParaRPr lang="en-US" sz="32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Example: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</a:t>
            </a:r>
            <a:r>
              <a:rPr lang="en-US" sz="3200" b="1" baseline="-2500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</a:t>
            </a:r>
            <a:r>
              <a:rPr lang="en-US" sz="3200" b="1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(methane)</a:t>
            </a:r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DA1271-509A-43E3-A6FB-591F838A2FA2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BIOmolecules</a:t>
            </a:r>
            <a:r>
              <a:rPr lang="en-US" sz="5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br>
              <a:rPr lang="en-US" sz="5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MACROmolecules</a:t>
            </a:r>
            <a:endParaRPr lang="en-US" sz="5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Large organic molecules.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All Biomolecules contain CARBON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</a:rPr>
              <a:t>Also called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POLYMERS</a:t>
            </a:r>
            <a:r>
              <a:rPr lang="en-US" sz="32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latin typeface="Comic Sans MS" pitchFamily="66" charset="0"/>
              </a:rPr>
              <a:t>Made up of smaller “building blocks” called </a:t>
            </a:r>
            <a:r>
              <a:rPr lang="en-US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200" b="1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1.  Carbohydrates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2.  Lipids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</a:t>
            </a:r>
            <a:r>
              <a:rPr lang="en-US" sz="32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3.  Proteins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E6F1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	4.  Nucleic acids (DNA and RNA)</a:t>
            </a:r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611F53-4666-44F0-AEAC-7C235C45B8F2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Question:</a:t>
            </a:r>
            <a:br>
              <a:rPr lang="en-US" sz="8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Macromolecules Formed?</a:t>
            </a: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4E0229-CDAD-4206-AAD3-8FF8DCB06036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Answer:</a:t>
            </a:r>
            <a:r>
              <a:rPr lang="en-US" sz="40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Dehydration Synthesis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Also called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“condensation reaction”</a:t>
            </a:r>
          </a:p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Forms </a:t>
            </a:r>
            <a:r>
              <a:rPr lang="en-US" sz="32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polymers</a:t>
            </a:r>
            <a:r>
              <a:rPr lang="en-US" sz="3200" b="1" smtClean="0">
                <a:latin typeface="Comic Sans MS" pitchFamily="66" charset="0"/>
              </a:rPr>
              <a:t> by combining </a:t>
            </a:r>
            <a:r>
              <a:rPr lang="en-US" sz="32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200" b="1" smtClean="0">
                <a:latin typeface="Comic Sans MS" pitchFamily="66" charset="0"/>
              </a:rPr>
              <a:t> by </a:t>
            </a:r>
            <a:r>
              <a:rPr lang="en-US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“removing water”</a:t>
            </a:r>
            <a:r>
              <a:rPr lang="en-US" sz="3200" b="1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791200"/>
            <a:ext cx="7567613" cy="685800"/>
            <a:chOff x="384" y="3648"/>
            <a:chExt cx="4767" cy="432"/>
          </a:xfrm>
        </p:grpSpPr>
        <p:sp>
          <p:nvSpPr>
            <p:cNvPr id="15384" name="Rectangle 5"/>
            <p:cNvSpPr>
              <a:spLocks noChangeArrowheads="1"/>
            </p:cNvSpPr>
            <p:nvPr/>
          </p:nvSpPr>
          <p:spPr bwMode="auto">
            <a:xfrm>
              <a:off x="1008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85" name="Rectangle 6"/>
            <p:cNvSpPr>
              <a:spLocks noChangeArrowheads="1"/>
            </p:cNvSpPr>
            <p:nvPr/>
          </p:nvSpPr>
          <p:spPr bwMode="auto">
            <a:xfrm>
              <a:off x="2352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86" name="Rectangle 7"/>
            <p:cNvSpPr>
              <a:spLocks noChangeArrowheads="1"/>
            </p:cNvSpPr>
            <p:nvPr/>
          </p:nvSpPr>
          <p:spPr bwMode="auto">
            <a:xfrm>
              <a:off x="3696" y="3648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87" name="Line 8"/>
            <p:cNvSpPr>
              <a:spLocks noChangeShapeType="1"/>
            </p:cNvSpPr>
            <p:nvPr/>
          </p:nvSpPr>
          <p:spPr bwMode="auto">
            <a:xfrm>
              <a:off x="2016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9"/>
            <p:cNvSpPr>
              <a:spLocks noChangeShapeType="1"/>
            </p:cNvSpPr>
            <p:nvPr/>
          </p:nvSpPr>
          <p:spPr bwMode="auto">
            <a:xfrm>
              <a:off x="3360" y="38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10"/>
            <p:cNvSpPr>
              <a:spLocks noChangeShapeType="1"/>
            </p:cNvSpPr>
            <p:nvPr/>
          </p:nvSpPr>
          <p:spPr bwMode="auto">
            <a:xfrm>
              <a:off x="4704" y="38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Line 11"/>
            <p:cNvSpPr>
              <a:spLocks noChangeShapeType="1"/>
            </p:cNvSpPr>
            <p:nvPr/>
          </p:nvSpPr>
          <p:spPr bwMode="auto">
            <a:xfrm>
              <a:off x="720" y="38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Text Box 12"/>
            <p:cNvSpPr txBox="1">
              <a:spLocks noChangeArrowheads="1"/>
            </p:cNvSpPr>
            <p:nvPr/>
          </p:nvSpPr>
          <p:spPr bwMode="auto">
            <a:xfrm>
              <a:off x="384" y="369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HO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5392" name="Text Box 13"/>
            <p:cNvSpPr txBox="1">
              <a:spLocks noChangeArrowheads="1"/>
            </p:cNvSpPr>
            <p:nvPr/>
          </p:nvSpPr>
          <p:spPr bwMode="auto">
            <a:xfrm>
              <a:off x="4896" y="369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" y="3962400"/>
            <a:ext cx="8634413" cy="1676400"/>
            <a:chOff x="144" y="2496"/>
            <a:chExt cx="5439" cy="1056"/>
          </a:xfrm>
        </p:grpSpPr>
        <p:sp>
          <p:nvSpPr>
            <p:cNvPr id="15368" name="Rectangle 15"/>
            <p:cNvSpPr>
              <a:spLocks noChangeArrowheads="1"/>
            </p:cNvSpPr>
            <p:nvPr/>
          </p:nvSpPr>
          <p:spPr bwMode="auto">
            <a:xfrm>
              <a:off x="8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69" name="Rectangle 16"/>
            <p:cNvSpPr>
              <a:spLocks noChangeArrowheads="1"/>
            </p:cNvSpPr>
            <p:nvPr/>
          </p:nvSpPr>
          <p:spPr bwMode="auto">
            <a:xfrm>
              <a:off x="2016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70" name="Rectangle 17"/>
            <p:cNvSpPr>
              <a:spLocks noChangeArrowheads="1"/>
            </p:cNvSpPr>
            <p:nvPr/>
          </p:nvSpPr>
          <p:spPr bwMode="auto">
            <a:xfrm>
              <a:off x="4128" y="2496"/>
              <a:ext cx="1008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5371" name="Line 18"/>
            <p:cNvSpPr>
              <a:spLocks noChangeShapeType="1"/>
            </p:cNvSpPr>
            <p:nvPr/>
          </p:nvSpPr>
          <p:spPr bwMode="auto">
            <a:xfrm>
              <a:off x="2640" y="30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19"/>
            <p:cNvSpPr>
              <a:spLocks noChangeShapeType="1"/>
            </p:cNvSpPr>
            <p:nvPr/>
          </p:nvSpPr>
          <p:spPr bwMode="auto">
            <a:xfrm>
              <a:off x="1824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20"/>
            <p:cNvSpPr>
              <a:spLocks noChangeShapeType="1"/>
            </p:cNvSpPr>
            <p:nvPr/>
          </p:nvSpPr>
          <p:spPr bwMode="auto">
            <a:xfrm>
              <a:off x="528" y="26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Rectangle 21"/>
            <p:cNvSpPr>
              <a:spLocks noChangeArrowheads="1"/>
            </p:cNvSpPr>
            <p:nvPr/>
          </p:nvSpPr>
          <p:spPr bwMode="auto">
            <a:xfrm>
              <a:off x="144" y="2544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HO</a:t>
              </a:r>
            </a:p>
          </p:txBody>
        </p:sp>
        <p:sp>
          <p:nvSpPr>
            <p:cNvPr id="15375" name="Rectangle 22"/>
            <p:cNvSpPr>
              <a:spLocks noChangeArrowheads="1"/>
            </p:cNvSpPr>
            <p:nvPr/>
          </p:nvSpPr>
          <p:spPr bwMode="auto">
            <a:xfrm>
              <a:off x="3552" y="2544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HO</a:t>
              </a:r>
              <a:endParaRPr lang="en-US" altLang="en-US" b="1">
                <a:latin typeface="Arial" panose="020B0604020202020204" pitchFamily="34" charset="0"/>
              </a:endParaRPr>
            </a:p>
          </p:txBody>
        </p:sp>
        <p:sp>
          <p:nvSpPr>
            <p:cNvPr id="15376" name="Rectangle 23"/>
            <p:cNvSpPr>
              <a:spLocks noChangeArrowheads="1"/>
            </p:cNvSpPr>
            <p:nvPr/>
          </p:nvSpPr>
          <p:spPr bwMode="auto">
            <a:xfrm>
              <a:off x="5328" y="254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15377" name="Line 24"/>
            <p:cNvSpPr>
              <a:spLocks noChangeShapeType="1"/>
            </p:cNvSpPr>
            <p:nvPr/>
          </p:nvSpPr>
          <p:spPr bwMode="auto">
            <a:xfrm>
              <a:off x="5136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25"/>
            <p:cNvSpPr>
              <a:spLocks noChangeShapeType="1"/>
            </p:cNvSpPr>
            <p:nvPr/>
          </p:nvSpPr>
          <p:spPr bwMode="auto">
            <a:xfrm>
              <a:off x="3888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26"/>
            <p:cNvSpPr>
              <a:spLocks noChangeShapeType="1"/>
            </p:cNvSpPr>
            <p:nvPr/>
          </p:nvSpPr>
          <p:spPr bwMode="auto">
            <a:xfrm>
              <a:off x="3024" y="268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Rectangle 27"/>
            <p:cNvSpPr>
              <a:spLocks noChangeArrowheads="1"/>
            </p:cNvSpPr>
            <p:nvPr/>
          </p:nvSpPr>
          <p:spPr bwMode="auto">
            <a:xfrm>
              <a:off x="3216" y="254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</a:t>
              </a:r>
              <a:endParaRPr lang="en-US" altLang="en-US" b="1">
                <a:latin typeface="Arial" panose="020B0604020202020204" pitchFamily="34" charset="0"/>
              </a:endParaRPr>
            </a:p>
          </p:txBody>
        </p:sp>
        <p:sp>
          <p:nvSpPr>
            <p:cNvPr id="15381" name="Text Box 28"/>
            <p:cNvSpPr txBox="1">
              <a:spLocks noChangeArrowheads="1"/>
            </p:cNvSpPr>
            <p:nvPr/>
          </p:nvSpPr>
          <p:spPr bwMode="auto">
            <a:xfrm>
              <a:off x="3744" y="3216"/>
              <a:ext cx="4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</a:t>
              </a:r>
              <a:r>
                <a:rPr lang="en-US" altLang="en-US" b="1" baseline="-25000">
                  <a:solidFill>
                    <a:srgbClr val="333399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5382" name="Line 29"/>
            <p:cNvSpPr>
              <a:spLocks noChangeShapeType="1"/>
            </p:cNvSpPr>
            <p:nvPr/>
          </p:nvSpPr>
          <p:spPr bwMode="auto">
            <a:xfrm>
              <a:off x="3360" y="2832"/>
              <a:ext cx="43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30"/>
            <p:cNvSpPr>
              <a:spLocks noChangeShapeType="1"/>
            </p:cNvSpPr>
            <p:nvPr/>
          </p:nvSpPr>
          <p:spPr bwMode="auto">
            <a:xfrm>
              <a:off x="3696" y="2832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Footer Placeholder 3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00D902-4196-4F4B-8549-3A11D9917C50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3622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Question:</a:t>
            </a:r>
            <a:br>
              <a:rPr lang="en-US" sz="6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6000" b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are Macromolecules separated or digested?</a:t>
            </a:r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B1ECF-927E-436A-8E96-3ABFBA572962}" type="slidenum">
              <a:rPr lang="en-US" altLang="en-US" sz="1400"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Answer:  </a:t>
            </a:r>
            <a:r>
              <a:rPr lang="en-US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latin typeface="Comic Sans MS" pitchFamily="66" charset="0"/>
              </a:rPr>
              <a:t>Separates </a:t>
            </a:r>
            <a:r>
              <a:rPr lang="en-US" sz="36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monomers</a:t>
            </a:r>
            <a:r>
              <a:rPr lang="en-US" sz="3600" b="1" smtClean="0">
                <a:latin typeface="Comic Sans MS" pitchFamily="66" charset="0"/>
              </a:rPr>
              <a:t> by </a:t>
            </a: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“adding water”</a:t>
            </a:r>
            <a:endParaRPr lang="en-US" sz="3600" b="1" smtClean="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5638800"/>
            <a:ext cx="8634413" cy="685800"/>
            <a:chOff x="192" y="3552"/>
            <a:chExt cx="5439" cy="432"/>
          </a:xfrm>
        </p:grpSpPr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8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77" name="Rectangle 6"/>
            <p:cNvSpPr>
              <a:spLocks noChangeArrowheads="1"/>
            </p:cNvSpPr>
            <p:nvPr/>
          </p:nvSpPr>
          <p:spPr bwMode="auto">
            <a:xfrm>
              <a:off x="2064" y="3552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78" name="Rectangle 7"/>
            <p:cNvSpPr>
              <a:spLocks noChangeArrowheads="1"/>
            </p:cNvSpPr>
            <p:nvPr/>
          </p:nvSpPr>
          <p:spPr bwMode="auto">
            <a:xfrm>
              <a:off x="4176" y="3552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1872" y="374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>
              <a:off x="576" y="37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10"/>
            <p:cNvSpPr>
              <a:spLocks noChangeArrowheads="1"/>
            </p:cNvSpPr>
            <p:nvPr/>
          </p:nvSpPr>
          <p:spPr bwMode="auto">
            <a:xfrm>
              <a:off x="192" y="360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HO</a:t>
              </a:r>
            </a:p>
          </p:txBody>
        </p:sp>
        <p:sp>
          <p:nvSpPr>
            <p:cNvPr id="19482" name="Rectangle 11"/>
            <p:cNvSpPr>
              <a:spLocks noChangeArrowheads="1"/>
            </p:cNvSpPr>
            <p:nvPr/>
          </p:nvSpPr>
          <p:spPr bwMode="auto">
            <a:xfrm>
              <a:off x="3600" y="360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HO</a:t>
              </a:r>
              <a:endParaRPr lang="en-US" altLang="en-US" b="1">
                <a:latin typeface="Arial" panose="020B0604020202020204" pitchFamily="34" charset="0"/>
              </a:endParaRPr>
            </a:p>
          </p:txBody>
        </p:sp>
        <p:sp>
          <p:nvSpPr>
            <p:cNvPr id="19483" name="Rectangle 12"/>
            <p:cNvSpPr>
              <a:spLocks noChangeArrowheads="1"/>
            </p:cNvSpPr>
            <p:nvPr/>
          </p:nvSpPr>
          <p:spPr bwMode="auto">
            <a:xfrm>
              <a:off x="5376" y="360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19484" name="Line 13"/>
            <p:cNvSpPr>
              <a:spLocks noChangeShapeType="1"/>
            </p:cNvSpPr>
            <p:nvPr/>
          </p:nvSpPr>
          <p:spPr bwMode="auto">
            <a:xfrm>
              <a:off x="5184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3936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Line 15"/>
            <p:cNvSpPr>
              <a:spLocks noChangeShapeType="1"/>
            </p:cNvSpPr>
            <p:nvPr/>
          </p:nvSpPr>
          <p:spPr bwMode="auto">
            <a:xfrm>
              <a:off x="3072" y="374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16"/>
            <p:cNvSpPr>
              <a:spLocks noChangeArrowheads="1"/>
            </p:cNvSpPr>
            <p:nvPr/>
          </p:nvSpPr>
          <p:spPr bwMode="auto">
            <a:xfrm>
              <a:off x="3264" y="360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</a:t>
              </a:r>
              <a:endParaRPr lang="en-US" altLang="en-US" b="1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9600" y="3505200"/>
            <a:ext cx="7567613" cy="1905000"/>
            <a:chOff x="384" y="2208"/>
            <a:chExt cx="4767" cy="1200"/>
          </a:xfrm>
        </p:grpSpPr>
        <p:sp>
          <p:nvSpPr>
            <p:cNvPr id="19464" name="Rectangle 18"/>
            <p:cNvSpPr>
              <a:spLocks noChangeArrowheads="1"/>
            </p:cNvSpPr>
            <p:nvPr/>
          </p:nvSpPr>
          <p:spPr bwMode="auto">
            <a:xfrm>
              <a:off x="1008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65" name="Rectangle 19"/>
            <p:cNvSpPr>
              <a:spLocks noChangeArrowheads="1"/>
            </p:cNvSpPr>
            <p:nvPr/>
          </p:nvSpPr>
          <p:spPr bwMode="auto">
            <a:xfrm>
              <a:off x="2352" y="2208"/>
              <a:ext cx="1008" cy="432"/>
            </a:xfrm>
            <a:prstGeom prst="rect">
              <a:avLst/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66" name="Rectangle 20"/>
            <p:cNvSpPr>
              <a:spLocks noChangeArrowheads="1"/>
            </p:cNvSpPr>
            <p:nvPr/>
          </p:nvSpPr>
          <p:spPr bwMode="auto">
            <a:xfrm>
              <a:off x="3696" y="2208"/>
              <a:ext cx="1008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67" name="Line 21"/>
            <p:cNvSpPr>
              <a:spLocks noChangeShapeType="1"/>
            </p:cNvSpPr>
            <p:nvPr/>
          </p:nvSpPr>
          <p:spPr bwMode="auto">
            <a:xfrm>
              <a:off x="2016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22"/>
            <p:cNvSpPr>
              <a:spLocks noChangeShapeType="1"/>
            </p:cNvSpPr>
            <p:nvPr/>
          </p:nvSpPr>
          <p:spPr bwMode="auto">
            <a:xfrm>
              <a:off x="3360" y="240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Line 23"/>
            <p:cNvSpPr>
              <a:spLocks noChangeShapeType="1"/>
            </p:cNvSpPr>
            <p:nvPr/>
          </p:nvSpPr>
          <p:spPr bwMode="auto">
            <a:xfrm>
              <a:off x="4704" y="240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24"/>
            <p:cNvSpPr>
              <a:spLocks noChangeShapeType="1"/>
            </p:cNvSpPr>
            <p:nvPr/>
          </p:nvSpPr>
          <p:spPr bwMode="auto">
            <a:xfrm>
              <a:off x="720" y="24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25"/>
            <p:cNvSpPr txBox="1">
              <a:spLocks noChangeArrowheads="1"/>
            </p:cNvSpPr>
            <p:nvPr/>
          </p:nvSpPr>
          <p:spPr bwMode="auto">
            <a:xfrm>
              <a:off x="384" y="225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HO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72" name="Text Box 26"/>
            <p:cNvSpPr txBox="1">
              <a:spLocks noChangeArrowheads="1"/>
            </p:cNvSpPr>
            <p:nvPr/>
          </p:nvSpPr>
          <p:spPr bwMode="auto">
            <a:xfrm>
              <a:off x="4896" y="225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Arial" panose="020B0604020202020204" pitchFamily="34" charset="0"/>
                </a:rPr>
                <a:t>H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73" name="Line 27"/>
            <p:cNvSpPr>
              <a:spLocks noChangeShapeType="1"/>
            </p:cNvSpPr>
            <p:nvPr/>
          </p:nvSpPr>
          <p:spPr bwMode="auto">
            <a:xfrm>
              <a:off x="2832" y="292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Text Box 28"/>
            <p:cNvSpPr txBox="1">
              <a:spLocks noChangeArrowheads="1"/>
            </p:cNvSpPr>
            <p:nvPr/>
          </p:nvSpPr>
          <p:spPr bwMode="auto">
            <a:xfrm>
              <a:off x="3696" y="3072"/>
              <a:ext cx="4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H</a:t>
              </a:r>
              <a:r>
                <a:rPr lang="en-US" altLang="en-US" b="1" baseline="-25000">
                  <a:solidFill>
                    <a:srgbClr val="333399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b="1">
                  <a:solidFill>
                    <a:srgbClr val="333399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9475" name="Freeform 29"/>
            <p:cNvSpPr>
              <a:spLocks/>
            </p:cNvSpPr>
            <p:nvPr/>
          </p:nvSpPr>
          <p:spPr bwMode="auto">
            <a:xfrm>
              <a:off x="3537" y="2532"/>
              <a:ext cx="147" cy="636"/>
            </a:xfrm>
            <a:custGeom>
              <a:avLst/>
              <a:gdLst>
                <a:gd name="T0" fmla="*/ 147 w 147"/>
                <a:gd name="T1" fmla="*/ 636 h 636"/>
                <a:gd name="T2" fmla="*/ 3 w 147"/>
                <a:gd name="T3" fmla="*/ 324 h 636"/>
                <a:gd name="T4" fmla="*/ 3 w 147"/>
                <a:gd name="T5" fmla="*/ 0 h 636"/>
                <a:gd name="T6" fmla="*/ 0 60000 65536"/>
                <a:gd name="T7" fmla="*/ 0 60000 65536"/>
                <a:gd name="T8" fmla="*/ 0 60000 65536"/>
                <a:gd name="T9" fmla="*/ 0 w 147"/>
                <a:gd name="T10" fmla="*/ 0 h 636"/>
                <a:gd name="T11" fmla="*/ 147 w 147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636">
                  <a:moveTo>
                    <a:pt x="147" y="636"/>
                  </a:moveTo>
                  <a:cubicBezTo>
                    <a:pt x="85" y="543"/>
                    <a:pt x="7" y="443"/>
                    <a:pt x="3" y="324"/>
                  </a:cubicBezTo>
                  <a:cubicBezTo>
                    <a:pt x="0" y="216"/>
                    <a:pt x="3" y="108"/>
                    <a:pt x="3" y="0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Footer Placeholder 3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copyright cmassengale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mad_scientist">
  <a:themeElements>
    <a:clrScheme name="mad_scienti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d_scientist">
      <a:majorFont>
        <a:latin typeface="Comic Sans MS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ad_scienti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_scienti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_scienti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Designs\mad_scientist.pot</Template>
  <TotalTime>5354</TotalTime>
  <Words>840</Words>
  <Application>Microsoft Office PowerPoint</Application>
  <PresentationFormat>On-screen Show (4:3)</PresentationFormat>
  <Paragraphs>387</Paragraphs>
  <Slides>34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mad_scientist</vt:lpstr>
      <vt:lpstr>Macromolecules</vt:lpstr>
      <vt:lpstr>Objectives</vt:lpstr>
      <vt:lpstr>Organic Compounds</vt:lpstr>
      <vt:lpstr>Carbon (C)</vt:lpstr>
      <vt:lpstr>BIOmolecules/ MACROmolecules</vt:lpstr>
      <vt:lpstr>Question: How Are Macromolecules Formed?</vt:lpstr>
      <vt:lpstr>Answer: Dehydration Synthesis</vt:lpstr>
      <vt:lpstr>Question:  How are Macromolecules separated or digested?</vt:lpstr>
      <vt:lpstr>Answer:  Hydrolysis</vt:lpstr>
      <vt:lpstr>MONOMERS </vt:lpstr>
      <vt:lpstr>Carbohydrates</vt:lpstr>
      <vt:lpstr>Carbohydrates</vt:lpstr>
      <vt:lpstr>Carbohydrates</vt:lpstr>
      <vt:lpstr>Carbohydrates</vt:lpstr>
      <vt:lpstr>Carbohydrates</vt:lpstr>
      <vt:lpstr>Lipids</vt:lpstr>
      <vt:lpstr>Lipids</vt:lpstr>
      <vt:lpstr>Lipids</vt:lpstr>
      <vt:lpstr>Lipids</vt:lpstr>
      <vt:lpstr>Phospholipids </vt:lpstr>
      <vt:lpstr>Fatty Acids</vt:lpstr>
      <vt:lpstr>Proteins</vt:lpstr>
      <vt:lpstr>Proteins (Polypeptides)</vt:lpstr>
      <vt:lpstr>Proteins (Polypeptides)</vt:lpstr>
      <vt:lpstr>Primary Structure</vt:lpstr>
      <vt:lpstr>Secondary Structure</vt:lpstr>
      <vt:lpstr>Tertiary Structure</vt:lpstr>
      <vt:lpstr>Quaternary Structure</vt:lpstr>
      <vt:lpstr>Nucleic Acids</vt:lpstr>
      <vt:lpstr>Nucleic acids</vt:lpstr>
      <vt:lpstr>Nucleic acids</vt:lpstr>
      <vt:lpstr>Nucleotide</vt:lpstr>
      <vt:lpstr>DNA - double helix</vt:lpstr>
      <vt:lpstr>Summary of Objectives</vt:lpstr>
    </vt:vector>
  </TitlesOfParts>
  <Company>SHS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Cheryl Massengale</dc:creator>
  <cp:lastModifiedBy>malvara2</cp:lastModifiedBy>
  <cp:revision>19</cp:revision>
  <dcterms:created xsi:type="dcterms:W3CDTF">2005-07-31T00:47:49Z</dcterms:created>
  <dcterms:modified xsi:type="dcterms:W3CDTF">2015-09-16T21:31:38Z</dcterms:modified>
</cp:coreProperties>
</file>