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80" r:id="rId16"/>
    <p:sldId id="269" r:id="rId17"/>
    <p:sldId id="275" r:id="rId18"/>
    <p:sldId id="274" r:id="rId19"/>
    <p:sldId id="279" r:id="rId20"/>
    <p:sldId id="281" r:id="rId21"/>
    <p:sldId id="276" r:id="rId22"/>
    <p:sldId id="270" r:id="rId23"/>
    <p:sldId id="271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FDF4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73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48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3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3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05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6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15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4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6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9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7EE5-E0C3-4433-A16F-55A2DCE4CEB7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BBCE-6C06-4F93-A530-F75574BC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21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daptatio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904" y="141668"/>
            <a:ext cx="9144000" cy="1127371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Warm up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86" y="1475100"/>
            <a:ext cx="11127346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rbel" panose="020B0503020204020204" pitchFamily="34" charset="0"/>
              </a:rPr>
              <a:t>What does evolution mean to you?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rbel" panose="020B0503020204020204" pitchFamily="34" charset="0"/>
              </a:rPr>
              <a:t>Draw a picture of evolution.</a:t>
            </a:r>
            <a:endParaRPr lang="en-US" sz="4000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Image result for 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846" y="3336923"/>
            <a:ext cx="5043173" cy="31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7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0" y="0"/>
            <a:ext cx="7072745" cy="1325563"/>
          </a:xfrm>
        </p:spPr>
        <p:txBody>
          <a:bodyPr/>
          <a:lstStyle/>
          <a:p>
            <a:pPr algn="ctr"/>
            <a:r>
              <a:rPr lang="en-US" dirty="0" smtClean="0"/>
              <a:t>Anatomical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247776"/>
            <a:ext cx="11388436" cy="2091169"/>
          </a:xfrm>
        </p:spPr>
        <p:txBody>
          <a:bodyPr>
            <a:normAutofit/>
          </a:bodyPr>
          <a:lstStyle/>
          <a:p>
            <a:r>
              <a:rPr lang="en-US" u="sng" dirty="0" smtClean="0"/>
              <a:t>Homologous structure</a:t>
            </a:r>
            <a:r>
              <a:rPr lang="en-US" dirty="0" smtClean="0"/>
              <a:t>- same anatomy, different function</a:t>
            </a:r>
            <a:endParaRPr lang="en-US" dirty="0"/>
          </a:p>
          <a:p>
            <a:r>
              <a:rPr lang="en-US" u="sng" dirty="0" smtClean="0"/>
              <a:t>Analogous structure- </a:t>
            </a:r>
            <a:r>
              <a:rPr lang="en-US" dirty="0" smtClean="0"/>
              <a:t>different anatomy, same function</a:t>
            </a:r>
          </a:p>
          <a:p>
            <a:r>
              <a:rPr lang="en-US" u="sng" dirty="0" smtClean="0"/>
              <a:t>Vestigial structure</a:t>
            </a:r>
            <a:r>
              <a:rPr lang="en-US" dirty="0" smtClean="0"/>
              <a:t>- remnants from a common ancestor, no longer used</a:t>
            </a:r>
            <a:endParaRPr lang="en-US" dirty="0"/>
          </a:p>
        </p:txBody>
      </p:sp>
      <p:pic>
        <p:nvPicPr>
          <p:cNvPr id="1026" name="Picture 2" descr="http://www.ib.bioninja.com.au/_Media/analogous_vs_homologous_me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64" y="3068490"/>
            <a:ext cx="10473795" cy="34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rasting the wing structure of a bat and bi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602" y="58737"/>
            <a:ext cx="40862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0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08" y="364769"/>
            <a:ext cx="6079956" cy="5812194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Embryology</a:t>
            </a:r>
          </a:p>
          <a:p>
            <a:pPr lvl="1">
              <a:buNone/>
            </a:pPr>
            <a:r>
              <a:rPr lang="en-US" sz="2800" dirty="0" smtClean="0"/>
              <a:t>The early stages, or embryos, of many animals with backbones are very similar.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www.tutornext.com/system/files/u81/chapter%209-final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243" y="333715"/>
            <a:ext cx="5321426" cy="57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sepetjian.files.wordpress.com/2011/10/embryoes2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20" y="2670874"/>
            <a:ext cx="4771148" cy="35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3695" y="419386"/>
            <a:ext cx="8701660" cy="6388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645" y="419386"/>
            <a:ext cx="2353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800" u="sng" dirty="0" smtClean="0"/>
              <a:t>Genetics</a:t>
            </a:r>
            <a:endParaRPr lang="en-US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47" y="1055557"/>
            <a:ext cx="6944143" cy="4351338"/>
          </a:xfrm>
        </p:spPr>
        <p:txBody>
          <a:bodyPr/>
          <a:lstStyle/>
          <a:p>
            <a:pPr>
              <a:buNone/>
            </a:pPr>
            <a:r>
              <a:rPr lang="en-US" sz="3600" u="sng" dirty="0" smtClean="0"/>
              <a:t>Geographic Evolution</a:t>
            </a:r>
          </a:p>
          <a:p>
            <a:r>
              <a:rPr lang="en-US" dirty="0" smtClean="0"/>
              <a:t>Similar, but unrelated species</a:t>
            </a:r>
          </a:p>
          <a:p>
            <a:pPr lvl="1"/>
            <a:r>
              <a:rPr lang="en-US" dirty="0" smtClean="0"/>
              <a:t>Different evolutionary lineage</a:t>
            </a:r>
          </a:p>
          <a:p>
            <a:r>
              <a:rPr lang="en-US" dirty="0" smtClean="0"/>
              <a:t>Same type of environment</a:t>
            </a:r>
          </a:p>
        </p:txBody>
      </p:sp>
      <p:pic>
        <p:nvPicPr>
          <p:cNvPr id="4" name="Picture 6" descr="gof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3050" y="442168"/>
            <a:ext cx="3240087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447" y="4497456"/>
            <a:ext cx="43957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0189" y="2364245"/>
            <a:ext cx="10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4060" y="246970"/>
            <a:ext cx="10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20018"/>
            <a:ext cx="10515600" cy="57032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=lIEoO5KdPvg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499" y="1232366"/>
            <a:ext cx="8553001" cy="46652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5653" y="240546"/>
            <a:ext cx="674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400" u="sng" dirty="0" smtClean="0"/>
              <a:t>Evidence for Evolution Video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367" y="0"/>
            <a:ext cx="5150476" cy="1325563"/>
          </a:xfrm>
        </p:spPr>
        <p:txBody>
          <a:bodyPr/>
          <a:lstStyle/>
          <a:p>
            <a:pPr algn="ctr"/>
            <a:r>
              <a:rPr lang="en-US" dirty="0" smtClean="0"/>
              <a:t>Warm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2" y="1056290"/>
            <a:ext cx="11146221" cy="580171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These animals all had a common ancestor, what caused the bones to change in the species?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Evidence of the changes in a species’ physical characteristics over a long period of geological time can best be shown by: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Embryology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Comparative anatomy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Fossil record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Genetics</a:t>
            </a:r>
            <a:endParaRPr lang="en-US" dirty="0"/>
          </a:p>
        </p:txBody>
      </p:sp>
      <p:pic>
        <p:nvPicPr>
          <p:cNvPr id="1026" name="Picture 2" descr="http://virtuallaboratory.colorado.edu/BioFun-Support/AllGraphics/TetrapodLi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367" y="1529256"/>
            <a:ext cx="5695587" cy="30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62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0375" y="3609113"/>
            <a:ext cx="11344982" cy="29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200" dirty="0" smtClean="0"/>
              <a:t>In his book </a:t>
            </a:r>
            <a:r>
              <a:rPr lang="en-US" altLang="en-US" sz="3200" i="1" dirty="0" smtClean="0"/>
              <a:t>The Origin of Species</a:t>
            </a:r>
            <a:r>
              <a:rPr lang="en-US" altLang="en-US" sz="3200" dirty="0" smtClean="0"/>
              <a:t>, Darwin:</a:t>
            </a:r>
          </a:p>
          <a:p>
            <a:pPr lvl="2"/>
            <a:r>
              <a:rPr lang="en-US" altLang="en-US" sz="3200" dirty="0" smtClean="0"/>
              <a:t>proposed a mechanism for evolution called </a:t>
            </a:r>
            <a:r>
              <a:rPr lang="en-US" altLang="en-US" sz="3200" b="1" u="sng" dirty="0" smtClean="0"/>
              <a:t>natural selection</a:t>
            </a:r>
            <a:r>
              <a:rPr lang="en-US" altLang="en-US" sz="3200" dirty="0" smtClean="0"/>
              <a:t>. </a:t>
            </a:r>
          </a:p>
          <a:p>
            <a:pPr marL="914400" lvl="2" indent="0">
              <a:buNone/>
            </a:pPr>
            <a:endParaRPr lang="en-US" altLang="en-US" sz="3200" dirty="0" smtClean="0"/>
          </a:p>
          <a:p>
            <a:pPr lvl="2"/>
            <a:r>
              <a:rPr lang="en-US" altLang="en-US" sz="3200" dirty="0" smtClean="0"/>
              <a:t>presented evidence that evolution has been taking place for millions of years—and continues in all living things.</a:t>
            </a:r>
          </a:p>
        </p:txBody>
      </p:sp>
      <p:sp>
        <p:nvSpPr>
          <p:cNvPr id="5" name="AutoShape 2" descr="Image result for the origin of 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saynsumthn.files.wordpress.com/2014/04/origin-of-species-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378" y="525781"/>
            <a:ext cx="5569845" cy="25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1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640080"/>
            <a:ext cx="10496549" cy="553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u="sng" dirty="0" smtClean="0"/>
              <a:t>Natural selection</a:t>
            </a:r>
            <a:r>
              <a:rPr lang="en-US" altLang="en-US" sz="3200" dirty="0" smtClean="0"/>
              <a:t>- process by which certain by which individuals are better suited for the environment and reproduce most successfully</a:t>
            </a:r>
          </a:p>
          <a:p>
            <a:pPr lvl="1"/>
            <a:r>
              <a:rPr lang="en-US" altLang="en-US" sz="2800" b="1" dirty="0" smtClean="0"/>
              <a:t>Survival of the Fittest</a:t>
            </a:r>
          </a:p>
          <a:p>
            <a:pPr marL="457200" lvl="1" indent="0">
              <a:buNone/>
            </a:pPr>
            <a:endParaRPr lang="en-US" altLang="en-US" sz="3200" dirty="0" smtClean="0"/>
          </a:p>
          <a:p>
            <a:pPr marL="0" indent="0">
              <a:buNone/>
            </a:pPr>
            <a:r>
              <a:rPr lang="en-US" altLang="en-US" sz="3200" dirty="0" smtClean="0"/>
              <a:t>In </a:t>
            </a:r>
            <a:r>
              <a:rPr lang="en-US" altLang="en-US" sz="3200" dirty="0"/>
              <a:t>natural selection, the </a:t>
            </a:r>
            <a:r>
              <a:rPr lang="en-US" altLang="en-US" sz="3200" dirty="0">
                <a:solidFill>
                  <a:srgbClr val="FF0000"/>
                </a:solidFill>
              </a:rPr>
              <a:t>traits being selected contribute to an organism's fitness in its environment.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459" y="3944938"/>
            <a:ext cx="26908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531" y="3944939"/>
            <a:ext cx="2690694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944938"/>
            <a:ext cx="39544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231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60500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4400" dirty="0" smtClean="0">
                <a:latin typeface="+mn-lt"/>
              </a:rPr>
              <a:t>Survival of the Fittest 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8845"/>
            <a:ext cx="7932420" cy="46208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4400" dirty="0" smtClean="0"/>
              <a:t>The </a:t>
            </a:r>
            <a:r>
              <a:rPr lang="en-US" altLang="en-US" sz="4400" dirty="0">
                <a:solidFill>
                  <a:srgbClr val="FF0000"/>
                </a:solidFill>
              </a:rPr>
              <a:t>ability</a:t>
            </a:r>
            <a:r>
              <a:rPr lang="en-US" altLang="en-US" sz="4400" dirty="0"/>
              <a:t> of an individual to </a:t>
            </a:r>
            <a:r>
              <a:rPr lang="en-US" altLang="en-US" sz="4400" dirty="0">
                <a:solidFill>
                  <a:srgbClr val="FF0000"/>
                </a:solidFill>
              </a:rPr>
              <a:t>survive and reproduce in its specific environment is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u="sng" dirty="0">
                <a:solidFill>
                  <a:srgbClr val="FF0000"/>
                </a:solidFill>
              </a:rPr>
              <a:t>fitness</a:t>
            </a:r>
            <a:r>
              <a:rPr lang="en-US" altLang="en-US" sz="4400" dirty="0">
                <a:solidFill>
                  <a:srgbClr val="FF0000"/>
                </a:solidFill>
              </a:rPr>
              <a:t>.</a:t>
            </a:r>
            <a:r>
              <a:rPr lang="en-US" altLang="en-US" sz="4400" dirty="0"/>
              <a:t> </a:t>
            </a:r>
          </a:p>
          <a:p>
            <a:pPr>
              <a:buNone/>
            </a:pPr>
            <a:endParaRPr lang="en-US" altLang="en-US" sz="4400" dirty="0" smtClean="0"/>
          </a:p>
          <a:p>
            <a:pPr>
              <a:buNone/>
            </a:pPr>
            <a:r>
              <a:rPr lang="en-US" altLang="en-US" sz="4400" dirty="0" smtClean="0"/>
              <a:t>Darwin </a:t>
            </a:r>
            <a:r>
              <a:rPr lang="en-US" altLang="en-US" sz="4400" dirty="0"/>
              <a:t>proposed that fitness is the result of adaptations. </a:t>
            </a:r>
          </a:p>
          <a:p>
            <a:pPr>
              <a:buNone/>
            </a:pPr>
            <a:endParaRPr lang="en-US" altLang="en-US" sz="4400" dirty="0" smtClean="0"/>
          </a:p>
          <a:p>
            <a:pPr>
              <a:buNone/>
            </a:pPr>
            <a:r>
              <a:rPr lang="en-US" altLang="en-US" sz="4400" dirty="0" smtClean="0"/>
              <a:t>An </a:t>
            </a:r>
            <a:r>
              <a:rPr lang="en-US" altLang="en-US" sz="4400" b="1" u="sng" dirty="0">
                <a:solidFill>
                  <a:srgbClr val="FF0000"/>
                </a:solidFill>
              </a:rPr>
              <a:t>adaptation</a:t>
            </a:r>
            <a:r>
              <a:rPr lang="en-US" altLang="en-US" sz="4400" dirty="0"/>
              <a:t> is any </a:t>
            </a:r>
            <a:r>
              <a:rPr lang="en-US" altLang="en-US" sz="4400" dirty="0">
                <a:solidFill>
                  <a:srgbClr val="FF0000"/>
                </a:solidFill>
              </a:rPr>
              <a:t>inherited characteristic </a:t>
            </a:r>
            <a:r>
              <a:rPr lang="en-US" altLang="en-US" sz="4400" dirty="0"/>
              <a:t>that </a:t>
            </a:r>
            <a:r>
              <a:rPr lang="en-US" altLang="en-US" sz="4400" dirty="0">
                <a:solidFill>
                  <a:srgbClr val="FF0000"/>
                </a:solidFill>
              </a:rPr>
              <a:t>increases</a:t>
            </a:r>
            <a:r>
              <a:rPr lang="en-US" altLang="en-US" sz="4400" dirty="0"/>
              <a:t> an organism's </a:t>
            </a:r>
            <a:r>
              <a:rPr lang="en-US" altLang="en-US" sz="4400" dirty="0">
                <a:solidFill>
                  <a:srgbClr val="FF0000"/>
                </a:solidFill>
              </a:rPr>
              <a:t>chance of survival</a:t>
            </a:r>
            <a:r>
              <a:rPr lang="en-US" altLang="en-US" sz="4400" dirty="0"/>
              <a:t>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06" t="52940" b="4053"/>
          <a:stretch>
            <a:fillRect/>
          </a:stretch>
        </p:blipFill>
        <p:spPr bwMode="auto">
          <a:xfrm>
            <a:off x="8384540" y="1240629"/>
            <a:ext cx="34417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9" b="51071"/>
          <a:stretch>
            <a:fillRect/>
          </a:stretch>
        </p:blipFill>
        <p:spPr bwMode="auto">
          <a:xfrm>
            <a:off x="8384540" y="3731416"/>
            <a:ext cx="3441700" cy="28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465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24" y="165756"/>
            <a:ext cx="694142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Adaptation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585912"/>
            <a:ext cx="65722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r>
              <a:rPr lang="en-US" dirty="0" smtClean="0"/>
              <a:t>Structural adaptations</a:t>
            </a:r>
          </a:p>
          <a:p>
            <a:pPr lvl="1"/>
            <a:r>
              <a:rPr lang="en-US" dirty="0" smtClean="0"/>
              <a:t>How do desert plants and animals survive?</a:t>
            </a:r>
          </a:p>
          <a:p>
            <a:r>
              <a:rPr lang="en-US" dirty="0" smtClean="0"/>
              <a:t>Behavioral adaptations</a:t>
            </a:r>
          </a:p>
          <a:p>
            <a:pPr lvl="1"/>
            <a:r>
              <a:rPr lang="en-US" dirty="0" smtClean="0"/>
              <a:t>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/>
              <a:t>Individual variation-</a:t>
            </a:r>
            <a:r>
              <a:rPr lang="en-US" dirty="0"/>
              <a:t> certain organisms survive and reproduce better than others- environment </a:t>
            </a:r>
          </a:p>
        </p:txBody>
      </p:sp>
      <p:pic>
        <p:nvPicPr>
          <p:cNvPr id="2050" name="Picture 2" descr="Mimicry of leaves by insects is an adaptation for evading predator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578"/>
            <a:ext cx="4095750" cy="26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mouflage in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521484"/>
            <a:ext cx="4267200" cy="28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40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550"/>
            <a:ext cx="7274667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rbel" panose="020B0503020204020204" pitchFamily="34" charset="0"/>
              </a:rPr>
              <a:t>Fold</a:t>
            </a:r>
            <a:r>
              <a:rPr lang="en-US" sz="3600" dirty="0" smtClean="0">
                <a:latin typeface="Corbel" panose="020B0503020204020204" pitchFamily="34" charset="0"/>
              </a:rPr>
              <a:t>able </a:t>
            </a:r>
            <a:r>
              <a:rPr lang="en-US" sz="3600" dirty="0" smtClean="0">
                <a:latin typeface="Corbel" panose="020B0503020204020204" pitchFamily="34" charset="0"/>
              </a:rPr>
              <a:t>for Charles Darwin- pg 369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5564" y="379373"/>
            <a:ext cx="4664356" cy="626461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The Or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5564" y="379373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Define  </a:t>
            </a:r>
            <a:r>
              <a:rPr lang="en-US" sz="2400" b="1" u="sng" dirty="0" smtClean="0">
                <a:latin typeface="Corbel" panose="020B0503020204020204" pitchFamily="34" charset="0"/>
              </a:rPr>
              <a:t>evolution</a:t>
            </a:r>
            <a:r>
              <a:rPr lang="en-US" sz="2400" b="1" dirty="0" smtClean="0">
                <a:latin typeface="Corbel" panose="020B0503020204020204" pitchFamily="34" charset="0"/>
              </a:rPr>
              <a:t> and </a:t>
            </a:r>
            <a:r>
              <a:rPr lang="en-US" sz="2400" b="1" u="sng" dirty="0" smtClean="0">
                <a:latin typeface="Corbel" panose="020B0503020204020204" pitchFamily="34" charset="0"/>
              </a:rPr>
              <a:t>fossil record</a:t>
            </a:r>
            <a:endParaRPr lang="en-US" sz="2400" b="1" u="sng" dirty="0"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5566" y="4520119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Journey Home (What did CD observe)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5566" y="3443590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Galapagos Islands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9995" y="2376791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Patterns of Diversity/ </a:t>
            </a:r>
            <a:r>
              <a:rPr lang="en-US" sz="2400" b="1" u="sng" dirty="0" smtClean="0">
                <a:latin typeface="Corbel" panose="020B0503020204020204" pitchFamily="34" charset="0"/>
              </a:rPr>
              <a:t>Natural selection</a:t>
            </a:r>
            <a:endParaRPr lang="en-US" sz="2400" b="1" u="sng" dirty="0">
              <a:latin typeface="Corbel" panose="020B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564" y="1378082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Voyage of the H.M.S. </a:t>
            </a:r>
            <a:r>
              <a:rPr lang="en-US" sz="2400" b="1" i="1" dirty="0" smtClean="0">
                <a:latin typeface="Corbel" panose="020B0503020204020204" pitchFamily="34" charset="0"/>
              </a:rPr>
              <a:t>Beagle </a:t>
            </a:r>
            <a:endParaRPr lang="en-US" sz="2400" b="1" i="1" dirty="0"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5564" y="5577187"/>
            <a:ext cx="4664356" cy="106679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The Origin of Species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http://blogs-images.forbes.com/jamesmarshallcrotty/files/2015/02/charles-darwin-qu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59" y="1613584"/>
            <a:ext cx="6713848" cy="47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-media-cache-ak0.pinimg.com/originals/2a/14/32/2a1432c941c75847ead5e60fbccc1e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828" y="270457"/>
            <a:ext cx="8552356" cy="64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9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70780"/>
            <a:ext cx="6530340" cy="4975225"/>
          </a:xfrm>
        </p:spPr>
        <p:txBody>
          <a:bodyPr>
            <a:normAutofit fontScale="92500" lnSpcReduction="10000"/>
          </a:bodyPr>
          <a:lstStyle/>
          <a:p>
            <a:pPr lvl="1" indent="0">
              <a:buNone/>
            </a:pPr>
            <a:r>
              <a:rPr lang="en-US" altLang="en-US" sz="4400" dirty="0"/>
              <a:t>Over time, </a:t>
            </a:r>
            <a:r>
              <a:rPr lang="en-US" altLang="en-US" sz="4400" u="sng" dirty="0"/>
              <a:t>natural selection </a:t>
            </a:r>
            <a:r>
              <a:rPr lang="en-US" altLang="en-US" sz="4400" dirty="0"/>
              <a:t>results in changes in the inherited characteristics of a population. </a:t>
            </a:r>
            <a:endParaRPr lang="en-US" altLang="en-US" sz="4400" dirty="0" smtClean="0"/>
          </a:p>
          <a:p>
            <a:pPr lvl="1" indent="0">
              <a:buNone/>
            </a:pPr>
            <a:endParaRPr lang="en-US" altLang="en-US" sz="4400" dirty="0"/>
          </a:p>
          <a:p>
            <a:pPr lvl="1" indent="0">
              <a:buNone/>
            </a:pPr>
            <a:r>
              <a:rPr lang="en-US" altLang="en-US" sz="4400" dirty="0" smtClean="0"/>
              <a:t>These </a:t>
            </a:r>
            <a:r>
              <a:rPr lang="en-US" altLang="en-US" sz="4400" dirty="0"/>
              <a:t>changes increase a species' fitness in its environment.</a:t>
            </a:r>
          </a:p>
        </p:txBody>
      </p:sp>
      <p:pic>
        <p:nvPicPr>
          <p:cNvPr id="5122" name="Picture 2" descr="http://sharon-taxonomy2009-p3.wikispaces.com/file/view/Opposable_thumb.jpg/95533178/310x383/Opposable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790" y="323347"/>
            <a:ext cx="4911090" cy="60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73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Artificial </a:t>
            </a:r>
            <a:r>
              <a:rPr lang="en-US" altLang="en-US" dirty="0"/>
              <a:t>Selection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690688"/>
            <a:ext cx="11910060" cy="4351338"/>
          </a:xfrm>
          <a:noFill/>
        </p:spPr>
        <p:txBody>
          <a:bodyPr>
            <a:normAutofit/>
          </a:bodyPr>
          <a:lstStyle/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z="3200" dirty="0" smtClean="0"/>
              <a:t>Members of each species vary from one another in important ways.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z="3200" dirty="0" smtClean="0"/>
              <a:t>Darwin noted that plant and animal breeders would breed only the largest hogs, the fastest horses, or the cows that produced the most milk.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z="3200" dirty="0" smtClean="0"/>
              <a:t>Darwin termed this process </a:t>
            </a:r>
            <a:r>
              <a:rPr lang="en-US" altLang="en-US" sz="3200" b="1" dirty="0" smtClean="0"/>
              <a:t>artificial selection</a:t>
            </a:r>
            <a:r>
              <a:rPr lang="en-US" altLang="en-US" sz="3200" dirty="0" smtClean="0"/>
              <a:t>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691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" y="914400"/>
            <a:ext cx="6625273" cy="53895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altLang="en-US" sz="4000" u="sng" dirty="0"/>
              <a:t>Artificial selection</a:t>
            </a:r>
            <a:r>
              <a:rPr lang="en-US" altLang="en-US" sz="4000" dirty="0"/>
              <a:t> is the selection by humans for breeding of useful traits </a:t>
            </a:r>
            <a:endParaRPr lang="en-US" altLang="en-US" sz="4000" dirty="0" smtClean="0"/>
          </a:p>
          <a:p>
            <a:pPr marL="800100" indent="-571500"/>
            <a:r>
              <a:rPr lang="en-US" altLang="en-US" sz="4000" i="1" dirty="0" smtClean="0"/>
              <a:t>wolves</a:t>
            </a:r>
            <a:r>
              <a:rPr lang="en-US" altLang="en-US" sz="4000" i="1" dirty="0">
                <a:sym typeface="Wingdings" panose="05000000000000000000" pitchFamily="2" charset="2"/>
              </a:rPr>
              <a:t> dogs</a:t>
            </a:r>
            <a:endParaRPr lang="en-US" altLang="en-US" sz="4000" i="1" dirty="0"/>
          </a:p>
          <a:p>
            <a:endParaRPr lang="en-US" sz="3600" dirty="0"/>
          </a:p>
        </p:txBody>
      </p:sp>
      <p:pic>
        <p:nvPicPr>
          <p:cNvPr id="4" name="Picture 4" descr="sb4436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65125"/>
            <a:ext cx="5425123" cy="65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038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win's finches by Gou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64" y="3774359"/>
            <a:ext cx="3933687" cy="29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4" y="41275"/>
            <a:ext cx="10515600" cy="1325563"/>
          </a:xfrm>
        </p:spPr>
        <p:txBody>
          <a:bodyPr/>
          <a:lstStyle/>
          <a:p>
            <a:r>
              <a:rPr lang="en-US" dirty="0" smtClean="0"/>
              <a:t>Darwin’s Finches- found on different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00" y="1110859"/>
            <a:ext cx="5785295" cy="26635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ifferences in </a:t>
            </a:r>
            <a:r>
              <a:rPr lang="en-US" dirty="0"/>
              <a:t>the size and shape of their </a:t>
            </a:r>
            <a:r>
              <a:rPr lang="en-US" dirty="0" smtClean="0"/>
              <a:t>beaks</a:t>
            </a:r>
          </a:p>
          <a:p>
            <a:r>
              <a:rPr lang="en-US" dirty="0" smtClean="0"/>
              <a:t>Beaks highly</a:t>
            </a:r>
            <a:r>
              <a:rPr lang="en-US" dirty="0"/>
              <a:t> </a:t>
            </a:r>
            <a:r>
              <a:rPr lang="en-US" dirty="0">
                <a:hlinkClick r:id="rId3" tooltip="Adaptation"/>
              </a:rPr>
              <a:t>adapted</a:t>
            </a:r>
            <a:r>
              <a:rPr lang="en-US" dirty="0"/>
              <a:t> to different food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Same </a:t>
            </a:r>
            <a:r>
              <a:rPr lang="en-US" u="sng" dirty="0" smtClean="0"/>
              <a:t>common ancestor</a:t>
            </a:r>
            <a:endParaRPr lang="en-US" u="sng" dirty="0"/>
          </a:p>
        </p:txBody>
      </p:sp>
      <p:pic>
        <p:nvPicPr>
          <p:cNvPr id="1028" name="Picture 4" descr="http://faculty.uca.edu/johnc/four_galpagos_fin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496" y="1249447"/>
            <a:ext cx="5814013" cy="43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0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Warm up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3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evidence for evolution? List four examples?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is comparative anatomy?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How are genetics used to support evolution?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AutoShape 2" descr="Image result for the origin of 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2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 up- 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51" y="1922265"/>
            <a:ext cx="6230719" cy="298458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this man? Hint- he wrote </a:t>
            </a:r>
            <a:r>
              <a:rPr lang="en-US" i="1" dirty="0" smtClean="0"/>
              <a:t>The Origin of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journey changed his life?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did he go?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he observe?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evolution? Why is it important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170" y="1753328"/>
            <a:ext cx="5702830" cy="380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3" y="4923"/>
            <a:ext cx="10936817" cy="1325563"/>
          </a:xfrm>
        </p:spPr>
        <p:txBody>
          <a:bodyPr/>
          <a:lstStyle/>
          <a:p>
            <a:pPr algn="ctr"/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71" y="1200012"/>
            <a:ext cx="11353800" cy="5032375"/>
          </a:xfrm>
        </p:spPr>
        <p:txBody>
          <a:bodyPr>
            <a:noAutofit/>
          </a:bodyPr>
          <a:lstStyle/>
          <a:p>
            <a:r>
              <a:rPr lang="en-US" u="sng" dirty="0" smtClean="0"/>
              <a:t>Evolution</a:t>
            </a:r>
            <a:r>
              <a:rPr lang="en-US" dirty="0" smtClean="0"/>
              <a:t>- changes within a species over an extended period of time  </a:t>
            </a:r>
          </a:p>
          <a:p>
            <a:pPr lvl="1"/>
            <a:r>
              <a:rPr lang="en-US" sz="2800" dirty="0" smtClean="0"/>
              <a:t>Adapting to the environment</a:t>
            </a:r>
          </a:p>
          <a:p>
            <a:r>
              <a:rPr lang="en-US" u="sng" dirty="0" smtClean="0"/>
              <a:t>Theory</a:t>
            </a:r>
            <a:r>
              <a:rPr lang="en-US" dirty="0" smtClean="0"/>
              <a:t>- well-tested explanation that unifies a broad range of observations</a:t>
            </a:r>
          </a:p>
          <a:p>
            <a:pPr lvl="1"/>
            <a:r>
              <a:rPr lang="en-US" sz="2800" dirty="0" smtClean="0"/>
              <a:t>Broad, overarching explanations of how nature works, many sources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409" y="3579334"/>
            <a:ext cx="9336505" cy="25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Similar organisms share a </a:t>
            </a:r>
            <a:r>
              <a:rPr lang="en-US" sz="3027" u="sng" dirty="0" smtClean="0"/>
              <a:t>common ancestor. </a:t>
            </a:r>
            <a:r>
              <a:rPr lang="en-US" sz="3027" dirty="0" smtClean="0"/>
              <a:t> </a:t>
            </a:r>
          </a:p>
          <a:p>
            <a:r>
              <a:rPr lang="en-US" sz="3200" b="1" dirty="0" smtClean="0"/>
              <a:t>Evidence of evolution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u="sng" dirty="0" smtClean="0"/>
              <a:t>Fossil record</a:t>
            </a:r>
            <a:r>
              <a:rPr lang="en-US" sz="2800" dirty="0" smtClean="0"/>
              <a:t> – evidence of changes in species’ physical characteristics over long geological periods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u="sng" dirty="0" smtClean="0"/>
              <a:t>Comparative anatomy</a:t>
            </a:r>
            <a:r>
              <a:rPr lang="en-US" sz="2800" dirty="0" smtClean="0"/>
              <a:t>- differences and similarities between living things</a:t>
            </a:r>
          </a:p>
          <a:p>
            <a:pPr marL="1885950" lvl="3" indent="-514350"/>
            <a:r>
              <a:rPr lang="en-US" sz="2800" dirty="0" smtClean="0"/>
              <a:t>Anatomy- study of the structure of organisms and their parts   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u="sng" dirty="0" smtClean="0"/>
              <a:t>Embryology</a:t>
            </a:r>
            <a:r>
              <a:rPr lang="en-US" sz="2800" dirty="0" smtClean="0"/>
              <a:t>- study of how animals development before birth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u="sng" dirty="0" smtClean="0"/>
              <a:t>Molecular Biology (DNA)</a:t>
            </a:r>
            <a:r>
              <a:rPr lang="en-US" sz="2800" dirty="0" smtClean="0"/>
              <a:t>- scientists compare DNA between animals to see how closely they are related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u="sng" dirty="0" smtClean="0"/>
              <a:t>Geographic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096" y="758314"/>
            <a:ext cx="6065704" cy="5418649"/>
          </a:xfrm>
        </p:spPr>
        <p:txBody>
          <a:bodyPr>
            <a:normAutofit/>
          </a:bodyPr>
          <a:lstStyle/>
          <a:p>
            <a:r>
              <a:rPr lang="en-US" u="sng" dirty="0" smtClean="0"/>
              <a:t>Fossil Record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Information about past life</a:t>
            </a:r>
          </a:p>
          <a:p>
            <a:pPr lvl="1"/>
            <a:r>
              <a:rPr lang="en-US" sz="2800" dirty="0" smtClean="0"/>
              <a:t>Structure of organisms</a:t>
            </a:r>
          </a:p>
          <a:p>
            <a:pPr lvl="2"/>
            <a:r>
              <a:rPr lang="en-US" sz="2800" dirty="0" smtClean="0"/>
              <a:t>What they ate</a:t>
            </a:r>
          </a:p>
          <a:p>
            <a:pPr lvl="2"/>
            <a:r>
              <a:rPr lang="en-US" sz="2800" dirty="0" smtClean="0"/>
              <a:t>What ate them</a:t>
            </a:r>
          </a:p>
          <a:p>
            <a:pPr lvl="2"/>
            <a:r>
              <a:rPr lang="en-US" sz="2800" dirty="0" smtClean="0"/>
              <a:t>What environment they lived in</a:t>
            </a:r>
          </a:p>
          <a:p>
            <a:pPr lvl="1"/>
            <a:r>
              <a:rPr lang="en-US" sz="2800" dirty="0" smtClean="0"/>
              <a:t>Time period they lived in</a:t>
            </a:r>
            <a:endParaRPr lang="en-US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91350" y="1016000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29" y="94790"/>
            <a:ext cx="4991886" cy="65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27" y="1014351"/>
            <a:ext cx="3429799" cy="466033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Comparative Anatomy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Humerus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rgbClr val="8000FF"/>
                </a:solidFill>
              </a:rPr>
              <a:t>Ulna/radius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Carpal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Metacarpal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Phalanges</a:t>
            </a:r>
          </a:p>
          <a:p>
            <a:endParaRPr lang="en-US" dirty="0"/>
          </a:p>
        </p:txBody>
      </p:sp>
      <p:pic>
        <p:nvPicPr>
          <p:cNvPr id="4" name="Picture 4" descr="sb4302a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726" y="1192490"/>
            <a:ext cx="8132552" cy="47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785" y="437144"/>
            <a:ext cx="8167364" cy="602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632</Words>
  <Application>Microsoft Office PowerPoint</Application>
  <PresentationFormat>Custom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Warm up</vt:lpstr>
      <vt:lpstr>Foldable for Charles Darwin- pg 369</vt:lpstr>
      <vt:lpstr>Warm up </vt:lpstr>
      <vt:lpstr>Warm up- Pop Quiz</vt:lpstr>
      <vt:lpstr>Vocabulary </vt:lpstr>
      <vt:lpstr>Vocabulary</vt:lpstr>
      <vt:lpstr>Slide 7</vt:lpstr>
      <vt:lpstr>Slide 8</vt:lpstr>
      <vt:lpstr>Slide 9</vt:lpstr>
      <vt:lpstr>Anatomical Structures</vt:lpstr>
      <vt:lpstr>Slide 11</vt:lpstr>
      <vt:lpstr>Slide 12</vt:lpstr>
      <vt:lpstr>Slide 13</vt:lpstr>
      <vt:lpstr>Slide 14</vt:lpstr>
      <vt:lpstr>Warm up </vt:lpstr>
      <vt:lpstr>Slide 16</vt:lpstr>
      <vt:lpstr>Slide 17</vt:lpstr>
      <vt:lpstr>Survival of the Fittest  </vt:lpstr>
      <vt:lpstr>Adaptation </vt:lpstr>
      <vt:lpstr>Slide 20</vt:lpstr>
      <vt:lpstr>Slide 21</vt:lpstr>
      <vt:lpstr>Artificial Selection </vt:lpstr>
      <vt:lpstr>Slide 23</vt:lpstr>
      <vt:lpstr>Darwin’s Finches- found on different islands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Sarah A Renteria</dc:creator>
  <cp:lastModifiedBy>malvara2</cp:lastModifiedBy>
  <cp:revision>47</cp:revision>
  <dcterms:created xsi:type="dcterms:W3CDTF">2015-02-22T17:34:32Z</dcterms:created>
  <dcterms:modified xsi:type="dcterms:W3CDTF">2015-02-27T00:30:18Z</dcterms:modified>
</cp:coreProperties>
</file>