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0414-13EF-489C-B76D-2F4EE07E5A2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6F387-EC14-49BF-B183-89723CAEA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3AD5F-8B4B-4FCB-8868-7033F20EEF4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6A6B2-FE62-4CDD-91F2-2A969314C50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CDEB4-C56F-4BE7-A7FB-ACDB6D16062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322F7-6468-41A0-9094-63BDB642B14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5E037-09EE-449C-AF22-DB1D7616AF9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C51F2-B27D-4DAE-8D7F-D56A8EB6026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1203-5596-4628-85C9-4DF1EC66F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234B-FEE5-4A73-8FD4-74AAB9D6A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E8B2FC-3735-4B59-B39E-DAF9D74C2156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ECE382-E310-4760-89A4-3761DE78B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snv.jussieu.fr/vie/dossiers/ky/chromosome%20X%20et%20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5915025" cy="536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81000" y="457200"/>
            <a:ext cx="549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Human Heredity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runkle-science.wikispaces.com/file/view/autosomal_dominant.jpg/30631549/autosomal_domin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54445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-179493" y="304800"/>
            <a:ext cx="93234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Genetic Disorders and           Alleles 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</a:t>
            </a:r>
            <a:r>
              <a:rPr lang="en-US" dirty="0" err="1" smtClean="0"/>
              <a:t>Reccessive</a:t>
            </a:r>
            <a:endParaRPr lang="en-US" dirty="0" smtClean="0"/>
          </a:p>
          <a:p>
            <a:r>
              <a:rPr lang="en-US" dirty="0" smtClean="0"/>
              <a:t>ONLY discovered when an abnormal or non-functioning allele affects a phenotype</a:t>
            </a:r>
          </a:p>
          <a:p>
            <a:r>
              <a:rPr lang="en-US" i="1" dirty="0" err="1" smtClean="0"/>
              <a:t>Phenylketonuria</a:t>
            </a:r>
            <a:r>
              <a:rPr lang="en-US" i="1" dirty="0" smtClean="0"/>
              <a:t> (PKU)</a:t>
            </a:r>
          </a:p>
          <a:p>
            <a:r>
              <a:rPr lang="en-US" i="1" dirty="0" err="1" smtClean="0"/>
              <a:t>Tay</a:t>
            </a:r>
            <a:r>
              <a:rPr lang="en-US" i="1" dirty="0" smtClean="0"/>
              <a:t>-Sachs diseases</a:t>
            </a:r>
          </a:p>
          <a:p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</a:p>
          <a:p>
            <a:r>
              <a:rPr lang="en-US" dirty="0" smtClean="0"/>
              <a:t>If you have a dominant allele for a genetic disorder it WILL be expressed</a:t>
            </a:r>
          </a:p>
          <a:p>
            <a:r>
              <a:rPr lang="en-US" i="1" dirty="0" err="1" smtClean="0"/>
              <a:t>Achondroplasia</a:t>
            </a:r>
            <a:r>
              <a:rPr lang="en-US" i="1" dirty="0" smtClean="0"/>
              <a:t> (dwarfism)</a:t>
            </a:r>
          </a:p>
          <a:p>
            <a:r>
              <a:rPr lang="en-US" i="1" dirty="0" smtClean="0"/>
              <a:t>Huntington’s Disease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15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**Be Familiar w/Disorders on Fig. 14-6 pg. 345**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Disorders</a:t>
            </a:r>
            <a:endParaRPr lang="en-US" dirty="0"/>
          </a:p>
        </p:txBody>
      </p:sp>
      <p:pic>
        <p:nvPicPr>
          <p:cNvPr id="102401" name="Picture 1" descr="http://www.biologycorner.com/bio4/genetics1/autosomal_rec_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120130" cy="4267200"/>
          </a:xfrm>
          <a:prstGeom prst="rect">
            <a:avLst/>
          </a:prstGeom>
          <a:noFill/>
        </p:spPr>
      </p:pic>
      <p:pic>
        <p:nvPicPr>
          <p:cNvPr id="102402" name="Picture 2" descr="http://www.biologycorner.com/bio4/genetics1/autosomal_dom_pedigr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345301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Autosomal</a:t>
            </a:r>
            <a:r>
              <a:rPr lang="en-US" dirty="0" smtClean="0"/>
              <a:t> Recessive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Caused by a </a:t>
            </a:r>
            <a:r>
              <a:rPr lang="en-US" i="1" dirty="0" err="1" smtClean="0"/>
              <a:t>codominant</a:t>
            </a:r>
            <a:r>
              <a:rPr lang="en-US" i="1" dirty="0" smtClean="0"/>
              <a:t> </a:t>
            </a:r>
            <a:r>
              <a:rPr lang="en-US" dirty="0" smtClean="0"/>
              <a:t> allele on a single gene</a:t>
            </a:r>
          </a:p>
          <a:p>
            <a:r>
              <a:rPr lang="en-US" dirty="0" smtClean="0"/>
              <a:t>Changes </a:t>
            </a:r>
            <a:r>
              <a:rPr lang="en-US" dirty="0" err="1" smtClean="0"/>
              <a:t>valine</a:t>
            </a:r>
            <a:r>
              <a:rPr lang="en-US" dirty="0" smtClean="0"/>
              <a:t> to </a:t>
            </a:r>
            <a:r>
              <a:rPr lang="en-US" dirty="0" err="1" smtClean="0"/>
              <a:t>glutamic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Disorders and Proteins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Sickle Cell Disease</a:t>
            </a:r>
            <a:endParaRPr lang="en-US" dirty="0"/>
          </a:p>
        </p:txBody>
      </p:sp>
      <p:pic>
        <p:nvPicPr>
          <p:cNvPr id="104450" name="Picture 2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733800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52" name="Picture 4" descr="http://www.sicklecellatlaga.org/inherita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3142209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Caused by a recessive allele on chromosome 7</a:t>
            </a:r>
          </a:p>
          <a:p>
            <a:r>
              <a:rPr lang="en-US" dirty="0" smtClean="0"/>
              <a:t>Causes improper folding of protein molecules responsible for membrane transport of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Disorders and Proteins</a:t>
            </a:r>
            <a:endParaRPr lang="en-US" dirty="0"/>
          </a:p>
        </p:txBody>
      </p:sp>
      <p:pic>
        <p:nvPicPr>
          <p:cNvPr id="105474" name="Picture 2" descr="http://www.cfnz.org.nz/images/thumbnail/490x340-nocrop/bicys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348779" cy="3017520"/>
          </a:xfrm>
          <a:prstGeom prst="rect">
            <a:avLst/>
          </a:prstGeom>
          <a:noFill/>
        </p:spPr>
      </p:pic>
      <p:pic>
        <p:nvPicPr>
          <p:cNvPr id="105476" name="Picture 4" descr="http://nursingcrib.com/wp-content/uploads/cysticfib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114800" cy="329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chromosomes are homologous </a:t>
            </a:r>
            <a:r>
              <a:rPr lang="en-US" sz="28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except on </a:t>
            </a:r>
            <a:r>
              <a:rPr lang="en-US" sz="28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 chromosomes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 chromosomes are either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an organism is XX, it is a female, if XY it is male.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 recessive allele exists on the X chromosome.  It will </a:t>
            </a:r>
            <a:r>
              <a:rPr lang="en-US" sz="28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have a corresponding allele on the Y chromosome, and will therefore </a:t>
            </a:r>
            <a:r>
              <a:rPr lang="en-US" sz="28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always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 expressed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 Linkage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52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Chromosome pairs of approximately the same length, </a:t>
            </a:r>
            <a:r>
              <a:rPr lang="en-US" dirty="0" err="1" smtClean="0"/>
              <a:t>centromere</a:t>
            </a:r>
            <a:r>
              <a:rPr lang="en-US" dirty="0" smtClean="0"/>
              <a:t> position, and staining pattern, with genes for the same characteristics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1066800"/>
            <a:ext cx="0" cy="6096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662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 Sex Linkage</a:t>
            </a:r>
            <a:endParaRPr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800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human genes for color vision are located on the X chromosome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ANY alleles are defective it will show up in males (1 in 10)</a:t>
            </a:r>
            <a:endParaRPr lang="en-US" sz="28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 female receives the </a:t>
            </a:r>
            <a:r>
              <a:rPr lang="en-US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 X</a:t>
            </a:r>
            <a:r>
              <a:rPr lang="en-US" sz="2800" baseline="30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It will </a:t>
            </a:r>
            <a:r>
              <a:rPr lang="en-US" sz="28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usually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be expressed since she carries an X chromosome with the normal gene </a:t>
            </a:r>
            <a:r>
              <a:rPr lang="en-US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 in 100)</a:t>
            </a:r>
            <a:endParaRPr lang="en-US" sz="28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6562" name="Picture 2" descr="http://www.macalester.edu/psychology/whathap/UBNRP/visionwebsite04/pictures/pedigr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267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gene-test.org/images/colorblind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6705600" cy="627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09600" y="914400"/>
            <a:ext cx="80021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</a:p>
          <a:p>
            <a:pPr algn="ctr"/>
            <a:r>
              <a:rPr lang="en-US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</a:p>
          <a:p>
            <a:pPr algn="ctr"/>
            <a:r>
              <a:rPr lang="en-US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</a:p>
          <a:p>
            <a:pPr algn="ctr"/>
            <a:r>
              <a:rPr lang="en-US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endParaRPr lang="en-US" sz="72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 Sex Linkage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962400" cy="50292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Hemophilia: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Disorder of the blood where clotting does not occur properly due to a faulty protein.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Occurs on the X chromosome, and is recessive.</a:t>
            </a:r>
          </a:p>
          <a:p>
            <a:pPr marL="1005840" lvl="2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Thus a vast majority of those affected are males.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known person known to carry the disorder was Queen Victoria of England.  Thus all those affected are related to European royalty.</a:t>
            </a:r>
          </a:p>
        </p:txBody>
      </p:sp>
      <p:pic>
        <p:nvPicPr>
          <p:cNvPr id="64514" name="Picture 2" descr="http://www.sciencegeek.net/Biology/review/graphics/Unit4/hem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26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Hemophilia and Royalty</a:t>
            </a:r>
          </a:p>
        </p:txBody>
      </p:sp>
      <p:pic>
        <p:nvPicPr>
          <p:cNvPr id="62466" name="Picture 2" descr="http://biology.clc.uc.edu/graphics/bio105/royal%20hemoph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30716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Walter Sutton in 1902 proposed that chromosomes were the physical carriers of Mendel's alleles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Problems arose however regarding the following question: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are the number of alleles which undergo independent assortment greater than the number of chromosomes of an organism?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was </a:t>
            </a:r>
            <a:r>
              <a:rPr lang="en-US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explained by the </a:t>
            </a:r>
            <a:r>
              <a:rPr 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of 2 additional factors; Sex Linkage and crossing over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 and </a:t>
            </a:r>
            <a:r>
              <a:rPr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Classical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X chromosome is randomly switched off in females to “adjust” to being paired with another X</a:t>
            </a:r>
          </a:p>
          <a:p>
            <a:r>
              <a:rPr lang="en-US" dirty="0" smtClean="0"/>
              <a:t>The “off” X contains a </a:t>
            </a:r>
            <a:r>
              <a:rPr lang="en-US" i="1" dirty="0" err="1" smtClean="0"/>
              <a:t>barr</a:t>
            </a:r>
            <a:r>
              <a:rPr lang="en-US" i="1" dirty="0" smtClean="0"/>
              <a:t> body; </a:t>
            </a:r>
            <a:r>
              <a:rPr lang="en-US" dirty="0" smtClean="0"/>
              <a:t>a dense region around the nucleus</a:t>
            </a:r>
          </a:p>
          <a:p>
            <a:r>
              <a:rPr lang="en-US" dirty="0" smtClean="0"/>
              <a:t>Reason for multi-colors “calico” in female cats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X-Chromosomal Inactivation</a:t>
            </a:r>
            <a:endParaRPr dirty="0"/>
          </a:p>
        </p:txBody>
      </p:sp>
      <p:pic>
        <p:nvPicPr>
          <p:cNvPr id="50178" name="Picture 2" descr="http://g-ecx.images-amazon.com/images/G/01/askville/3771895_26434361_mywrite/2008110909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4108047" cy="28346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4191000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rare instances, a calico cat can be a male.  In this situation, the cat has two X chromosomes and one Y chromosome (XXY). Cats with this chromosomal configuration are usually sterile (not able to breed).  They might have some value for their rarity, but not for breeding purposes.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build="p"/>
      <p:bldP spid="7270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dana/pix/calico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819775" cy="6276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Chromosomal Disorder: </a:t>
            </a:r>
            <a:r>
              <a:rPr lang="en-US" dirty="0" err="1" smtClean="0"/>
              <a:t>Autosomes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5720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NONDISJUNCTION</a:t>
            </a:r>
          </a:p>
          <a:p>
            <a:pPr lvl="1"/>
            <a:r>
              <a:rPr lang="en-US" sz="2800" dirty="0" smtClean="0"/>
              <a:t>When homologous chromosomes FAIL TO SEPARATE during meiosis</a:t>
            </a:r>
          </a:p>
          <a:p>
            <a:r>
              <a:rPr lang="en-US" sz="2800" i="1" dirty="0" smtClean="0"/>
              <a:t>Down Syndrome</a:t>
            </a:r>
            <a:r>
              <a:rPr lang="en-US" sz="2800" dirty="0" smtClean="0"/>
              <a:t>;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chromosome failed to separate therefore it has 3 copies (</a:t>
            </a:r>
            <a:r>
              <a:rPr lang="en-US" sz="2800" i="1" dirty="0" err="1" smtClean="0"/>
              <a:t>trisomy</a:t>
            </a:r>
            <a:r>
              <a:rPr lang="en-US" sz="2800" i="1" dirty="0" smtClean="0"/>
              <a:t> 21)</a:t>
            </a:r>
            <a:endParaRPr lang="en-US" sz="2800" i="1" dirty="0"/>
          </a:p>
        </p:txBody>
      </p:sp>
      <p:pic>
        <p:nvPicPr>
          <p:cNvPr id="106498" name="Picture 2" descr="http://images1.clinicaltools.com/images/gene/karyotypes/trisomy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267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Turner’s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Caused by </a:t>
            </a:r>
            <a:r>
              <a:rPr lang="en-US" dirty="0" err="1" smtClean="0"/>
              <a:t>nondisjunction</a:t>
            </a:r>
            <a:endParaRPr lang="en-US" dirty="0" smtClean="0"/>
          </a:p>
          <a:p>
            <a:r>
              <a:rPr lang="en-US" dirty="0" smtClean="0"/>
              <a:t>Female will only inherit an X chromosome (</a:t>
            </a:r>
            <a:r>
              <a:rPr lang="en-US" dirty="0" err="1" smtClean="0"/>
              <a:t>karyotype</a:t>
            </a:r>
            <a:r>
              <a:rPr lang="en-US" dirty="0" smtClean="0"/>
              <a:t> 45,X)</a:t>
            </a:r>
          </a:p>
          <a:p>
            <a:r>
              <a:rPr lang="en-US" dirty="0" smtClean="0"/>
              <a:t>Females are sterile because of underdeveloped sex organs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Caused by </a:t>
            </a:r>
            <a:r>
              <a:rPr lang="en-US" dirty="0" err="1" smtClean="0"/>
              <a:t>nondisjunction</a:t>
            </a:r>
            <a:endParaRPr lang="en-US" dirty="0" smtClean="0"/>
          </a:p>
          <a:p>
            <a:r>
              <a:rPr lang="en-US" dirty="0" smtClean="0"/>
              <a:t>Males have an extra X chromosome (</a:t>
            </a:r>
            <a:r>
              <a:rPr lang="en-US" dirty="0" err="1" smtClean="0"/>
              <a:t>karyotype</a:t>
            </a:r>
            <a:r>
              <a:rPr lang="en-US" dirty="0" smtClean="0"/>
              <a:t> 47, XXY)</a:t>
            </a:r>
          </a:p>
          <a:p>
            <a:r>
              <a:rPr lang="en-US" dirty="0" smtClean="0"/>
              <a:t>Males are usually sterile as a result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Disorder: Sex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Disorder: Sex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Turner’s Syndrome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 Syndrome</a:t>
            </a:r>
            <a:endParaRPr lang="en-US" dirty="0"/>
          </a:p>
        </p:txBody>
      </p:sp>
      <p:pic>
        <p:nvPicPr>
          <p:cNvPr id="108546" name="Picture 2" descr="http://femalecare.net/wp-content/uploads/2009/03/turner-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733800" cy="4267200"/>
          </a:xfrm>
          <a:prstGeom prst="rect">
            <a:avLst/>
          </a:prstGeom>
          <a:noFill/>
        </p:spPr>
      </p:pic>
      <p:pic>
        <p:nvPicPr>
          <p:cNvPr id="108548" name="Picture 4" descr="http://www.andrologyaustralia.org/images/pageContentImages/Klinefelters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048000" cy="4467225"/>
          </a:xfrm>
          <a:prstGeom prst="rect">
            <a:avLst/>
          </a:prstGeom>
          <a:noFill/>
        </p:spPr>
      </p:pic>
      <p:pic>
        <p:nvPicPr>
          <p:cNvPr id="108549" name="Picture 5" descr="C:\Program Files\Microsoft Office\MEDIA\OFFICE12\Bullets\BD21421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239000" y="4191000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5" descr="C:\Program Files\Microsoft Office\MEDIA\OFFICE12\Bullets\BD21421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2133600" y="4267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DNA fingerprinting is a technique that is used to identify patterns that occur in DNA. No two organisms have identical DNA so this procedure can be used to identify if a sample of DNA came from a particular individual.</a:t>
            </a:r>
          </a:p>
          <a:p>
            <a:r>
              <a:rPr lang="en-US" dirty="0" smtClean="0"/>
              <a:t>One of the most common techniques is Gel Electrophoresis.</a:t>
            </a:r>
          </a:p>
          <a:p>
            <a:pPr lvl="1"/>
            <a:r>
              <a:rPr lang="en-US" b="1" i="1" dirty="0" smtClean="0"/>
              <a:t>Electrophoresis</a:t>
            </a:r>
            <a:r>
              <a:rPr lang="en-US" dirty="0" smtClean="0"/>
              <a:t> is a technique used to separate the DNA fragments according to their size. They are placed on a sheet of gelatin and an electric current is applied to the sheet. DNA is charged and will move in an electric field toward the positive pole.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Fingerprinting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DNA Samples from a crime scene </a:t>
            </a:r>
            <a:br>
              <a:rPr lang="en-US" dirty="0" smtClean="0"/>
            </a:br>
            <a:r>
              <a:rPr lang="en-US" dirty="0" smtClean="0"/>
              <a:t>and suspects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3028950" cy="43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1"/>
            <a:ext cx="8123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94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suspect is the one who </a:t>
            </a:r>
            <a:r>
              <a:rPr lang="en-US" sz="2400" dirty="0" err="1" smtClean="0"/>
              <a:t>commited</a:t>
            </a:r>
            <a:r>
              <a:rPr lang="en-US" sz="2400" dirty="0" smtClean="0"/>
              <a:t> the crime? </a:t>
            </a:r>
            <a:r>
              <a:rPr lang="en-US" sz="2400" u="sng" dirty="0" smtClean="0"/>
              <a:t>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46 total; 23 from each parent</a:t>
            </a:r>
          </a:p>
          <a:p>
            <a:r>
              <a:rPr lang="en-US" dirty="0" smtClean="0"/>
              <a:t>Two are known as the </a:t>
            </a:r>
            <a:r>
              <a:rPr lang="en-US" i="1" dirty="0" smtClean="0"/>
              <a:t>sex chromosomes</a:t>
            </a:r>
            <a:r>
              <a:rPr lang="en-US" dirty="0" smtClean="0"/>
              <a:t>, because they determine the zygotes sex</a:t>
            </a:r>
          </a:p>
          <a:p>
            <a:r>
              <a:rPr lang="en-US" dirty="0" smtClean="0"/>
              <a:t>Females; “XX”</a:t>
            </a:r>
          </a:p>
          <a:p>
            <a:r>
              <a:rPr lang="en-US" dirty="0" smtClean="0"/>
              <a:t>Males; “XY”</a:t>
            </a:r>
          </a:p>
          <a:p>
            <a:r>
              <a:rPr lang="en-US" dirty="0" smtClean="0"/>
              <a:t>All other chromosomes are known as </a:t>
            </a:r>
            <a:r>
              <a:rPr lang="en-US" i="1" dirty="0" err="1" smtClean="0"/>
              <a:t>autosomes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Karyotype</a:t>
            </a:r>
            <a:endParaRPr lang="en-US" dirty="0"/>
          </a:p>
        </p:txBody>
      </p:sp>
      <p:pic>
        <p:nvPicPr>
          <p:cNvPr id="93186" name="Picture 2" descr="http://www.biologyreference.com/images/biol_01_img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98940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Meiosis </a:t>
            </a:r>
            <a:r>
              <a:rPr lang="en-US" dirty="0" smtClean="0"/>
              <a:t>results in gametes that produce sperm and egg cells by reducing the daughter chromosome by half. </a:t>
            </a:r>
            <a:endParaRPr lang="en-US" i="1" dirty="0" smtClean="0"/>
          </a:p>
          <a:p>
            <a:r>
              <a:rPr lang="en-US" i="1" dirty="0" smtClean="0"/>
              <a:t>All</a:t>
            </a:r>
            <a:r>
              <a:rPr lang="en-US" dirty="0" smtClean="0"/>
              <a:t> </a:t>
            </a:r>
            <a:r>
              <a:rPr lang="en-US" dirty="0" smtClean="0"/>
              <a:t>human egg cells carry a single X </a:t>
            </a:r>
            <a:r>
              <a:rPr lang="en-US" dirty="0" smtClean="0"/>
              <a:t>chromosome </a:t>
            </a:r>
            <a:r>
              <a:rPr lang="en-US" dirty="0" smtClean="0"/>
              <a:t>(23,X)</a:t>
            </a:r>
          </a:p>
          <a:p>
            <a:r>
              <a:rPr lang="en-US" i="1" dirty="0" smtClean="0"/>
              <a:t>Half </a:t>
            </a:r>
            <a:r>
              <a:rPr lang="en-US" dirty="0" smtClean="0"/>
              <a:t>of all sperm cells carry an X chromosome and the other half carries a </a:t>
            </a:r>
            <a:r>
              <a:rPr lang="en-US" dirty="0" smtClean="0"/>
              <a:t>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50:50 Ratio</a:t>
            </a:r>
            <a:endParaRPr lang="en-US" dirty="0"/>
          </a:p>
        </p:txBody>
      </p:sp>
      <p:pic>
        <p:nvPicPr>
          <p:cNvPr id="94210" name="Picture 2" descr="http://www.biologycorner.com/resources/colorblind_cr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718767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Heterochromia</a:t>
            </a:r>
            <a:endParaRPr lang="en-US" i="1" dirty="0" smtClean="0"/>
          </a:p>
          <a:p>
            <a:pPr lvl="1"/>
            <a:r>
              <a:rPr lang="en-US" i="1" dirty="0" smtClean="0"/>
              <a:t>Different colored eyes in the same person.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r>
              <a:rPr lang="en-US" i="1" dirty="0" err="1" smtClean="0"/>
              <a:t>Autosomal</a:t>
            </a:r>
            <a:r>
              <a:rPr lang="en-US" i="1" dirty="0" smtClean="0"/>
              <a:t> Dominance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/>
              <a:t>you only need to get the </a:t>
            </a:r>
            <a:r>
              <a:rPr lang="en-US" dirty="0" smtClean="0"/>
              <a:t>abnormal</a:t>
            </a:r>
            <a:r>
              <a:rPr lang="en-US" dirty="0" smtClean="0"/>
              <a:t> gene from one parent in order for you to inherit the disease. One of the parents may often have the disease.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Traits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4" name="Picture 2" descr="http://upload.wikimedia.org/wikipedia/commons/thumb/6/63/Autosomal_Dominant_Pedigree_Chart.svg/600px-Autosomal_Dominant_Pedigree_Char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Pedigree-chart that shows the relationship of different traits within a family</a:t>
            </a:r>
          </a:p>
          <a:p>
            <a:r>
              <a:rPr lang="en-US" dirty="0" smtClean="0"/>
              <a:t>Used by genetic counselors to </a:t>
            </a:r>
            <a:r>
              <a:rPr lang="en-US" i="1" dirty="0" smtClean="0"/>
              <a:t>infer </a:t>
            </a:r>
            <a:r>
              <a:rPr lang="en-US" dirty="0" smtClean="0"/>
              <a:t>the genotypes of family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  <p:pic>
        <p:nvPicPr>
          <p:cNvPr id="96258" name="Picture 2" descr="http://library.thinkquest.org/C0110254/pedigree_chart_copy.gif"/>
          <p:cNvPicPr>
            <a:picLocks noChangeAspect="1" noChangeArrowheads="1"/>
          </p:cNvPicPr>
          <p:nvPr/>
        </p:nvPicPr>
        <p:blipFill>
          <a:blip r:embed="rId2" cstate="print"/>
          <a:srcRect l="3175" r="6349"/>
          <a:stretch>
            <a:fillRect/>
          </a:stretch>
        </p:blipFill>
        <p:spPr bwMode="auto">
          <a:xfrm>
            <a:off x="4572000" y="2209800"/>
            <a:ext cx="4343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logedward.files.wordpress.com/2009/03/blood-74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096125" cy="53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57200" y="533400"/>
            <a:ext cx="6301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Blood Group Genes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 Blood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Contains three alleles on a single gene</a:t>
            </a:r>
          </a:p>
          <a:p>
            <a:r>
              <a:rPr lang="en-US" dirty="0" smtClean="0"/>
              <a:t>I</a:t>
            </a:r>
            <a:r>
              <a:rPr lang="en-US" baseline="30000" dirty="0" smtClean="0"/>
              <a:t>A</a:t>
            </a:r>
            <a:r>
              <a:rPr lang="en-US" dirty="0" smtClean="0"/>
              <a:t>, I</a:t>
            </a:r>
            <a:r>
              <a:rPr lang="en-US" baseline="30000" dirty="0" smtClean="0"/>
              <a:t>B</a:t>
            </a:r>
            <a:r>
              <a:rPr lang="en-US" dirty="0" smtClean="0"/>
              <a:t>, and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I</a:t>
            </a:r>
            <a:r>
              <a:rPr lang="en-US" baseline="30000" dirty="0" smtClean="0"/>
              <a:t>A</a:t>
            </a:r>
            <a:r>
              <a:rPr lang="en-US" dirty="0" smtClean="0"/>
              <a:t> and I</a:t>
            </a:r>
            <a:r>
              <a:rPr lang="en-US" baseline="30000" dirty="0" smtClean="0"/>
              <a:t>B </a:t>
            </a:r>
            <a:r>
              <a:rPr lang="en-US" dirty="0" smtClean="0"/>
              <a:t> are </a:t>
            </a:r>
            <a:r>
              <a:rPr lang="en-US" dirty="0" err="1" smtClean="0"/>
              <a:t>codominant</a:t>
            </a:r>
            <a:endParaRPr lang="en-US" dirty="0" smtClean="0"/>
          </a:p>
          <a:p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 is recessive </a:t>
            </a:r>
          </a:p>
          <a:p>
            <a:r>
              <a:rPr lang="en-US" dirty="0" smtClean="0"/>
              <a:t>All alleles </a:t>
            </a:r>
            <a:r>
              <a:rPr lang="en-US" i="1" dirty="0" smtClean="0"/>
              <a:t>except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contain antigens, this is what determines blood type</a:t>
            </a:r>
          </a:p>
          <a:p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Determined by a positive or negative allele on a single gene</a:t>
            </a:r>
          </a:p>
          <a:p>
            <a:r>
              <a:rPr lang="en-US" dirty="0" smtClean="0"/>
              <a:t>Positive </a:t>
            </a:r>
            <a:r>
              <a:rPr lang="en-US" i="1" dirty="0" err="1" smtClean="0"/>
              <a:t>Rh</a:t>
            </a:r>
            <a:r>
              <a:rPr lang="en-US" i="1" dirty="0" smtClean="0"/>
              <a:t> (</a:t>
            </a:r>
            <a:r>
              <a:rPr lang="en-US" i="1" dirty="0" err="1" smtClean="0"/>
              <a:t>Rh</a:t>
            </a:r>
            <a:r>
              <a:rPr lang="en-US" i="1" dirty="0" smtClean="0"/>
              <a:t>+)</a:t>
            </a:r>
            <a:r>
              <a:rPr lang="en-US" dirty="0" smtClean="0"/>
              <a:t> is dominant</a:t>
            </a:r>
          </a:p>
          <a:p>
            <a:r>
              <a:rPr lang="en-US" i="1" dirty="0" err="1" smtClean="0"/>
              <a:t>Rh</a:t>
            </a:r>
            <a:r>
              <a:rPr lang="en-US" i="1" dirty="0" smtClean="0"/>
              <a:t>+/</a:t>
            </a:r>
            <a:r>
              <a:rPr lang="en-US" i="1" dirty="0" err="1" smtClean="0"/>
              <a:t>Rh</a:t>
            </a:r>
            <a:r>
              <a:rPr lang="en-US" i="1" dirty="0" smtClean="0"/>
              <a:t>+ or </a:t>
            </a:r>
            <a:r>
              <a:rPr lang="en-US" i="1" dirty="0" err="1" smtClean="0"/>
              <a:t>Rh</a:t>
            </a:r>
            <a:r>
              <a:rPr lang="en-US" i="1" dirty="0" smtClean="0"/>
              <a:t>+/</a:t>
            </a:r>
            <a:r>
              <a:rPr lang="en-US" i="1" dirty="0" err="1" smtClean="0"/>
              <a:t>Rh</a:t>
            </a:r>
            <a:r>
              <a:rPr lang="en-US" i="1" dirty="0" smtClean="0"/>
              <a:t>-</a:t>
            </a:r>
          </a:p>
          <a:p>
            <a:r>
              <a:rPr lang="en-US" i="1" dirty="0" err="1" smtClean="0"/>
              <a:t>Rh</a:t>
            </a:r>
            <a:r>
              <a:rPr lang="en-US" i="1" dirty="0" smtClean="0"/>
              <a:t>-/</a:t>
            </a:r>
            <a:r>
              <a:rPr lang="en-US" i="1" dirty="0" err="1" smtClean="0"/>
              <a:t>Rh</a:t>
            </a:r>
            <a:r>
              <a:rPr lang="en-US" i="1" dirty="0" smtClean="0"/>
              <a:t>-, </a:t>
            </a:r>
            <a:r>
              <a:rPr lang="en-US" dirty="0" smtClean="0"/>
              <a:t>has a negative </a:t>
            </a:r>
            <a:r>
              <a:rPr lang="en-US" i="1" dirty="0" err="1" smtClean="0"/>
              <a:t>Rh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Typing: Two Groups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i="1" dirty="0" err="1" smtClean="0"/>
              <a:t>Rh</a:t>
            </a:r>
            <a:r>
              <a:rPr lang="en-US" i="1" dirty="0" smtClean="0"/>
              <a:t> </a:t>
            </a:r>
            <a:r>
              <a:rPr lang="en-US" dirty="0" smtClean="0"/>
              <a:t>Blood Group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biologycorner.com/resources/bloodtype_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"/>
            <a:ext cx="5454917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37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Antigens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Antigens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Alleles expressed as genotypes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Donors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1676400"/>
            <a:ext cx="2057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14600" y="2057400"/>
            <a:ext cx="2667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6000" y="5791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419600"/>
            <a:ext cx="5486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</TotalTime>
  <Words>846</Words>
  <Application>Microsoft Office PowerPoint</Application>
  <PresentationFormat>On-screen Show (4:3)</PresentationFormat>
  <Paragraphs>121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Paper</vt:lpstr>
      <vt:lpstr>Slide 1</vt:lpstr>
      <vt:lpstr>Chromosomes and Classical Genetics</vt:lpstr>
      <vt:lpstr>Human Chromosome</vt:lpstr>
      <vt:lpstr>Human Chromosome</vt:lpstr>
      <vt:lpstr>Human Traits</vt:lpstr>
      <vt:lpstr>Human Traits</vt:lpstr>
      <vt:lpstr>Slide 7</vt:lpstr>
      <vt:lpstr>Blood Typing: Two Groups</vt:lpstr>
      <vt:lpstr>Slide 9</vt:lpstr>
      <vt:lpstr>Slide 10</vt:lpstr>
      <vt:lpstr>Autosomal Disorders</vt:lpstr>
      <vt:lpstr>Autosomal Disorders</vt:lpstr>
      <vt:lpstr>Genetic Disorders and Proteins </vt:lpstr>
      <vt:lpstr>Genetic Disorders and Proteins</vt:lpstr>
      <vt:lpstr>Sex Linkage</vt:lpstr>
      <vt:lpstr>Human Sex Linkage</vt:lpstr>
      <vt:lpstr>Slide 17</vt:lpstr>
      <vt:lpstr>Human Sex Linkage</vt:lpstr>
      <vt:lpstr>Hemophilia and Royalty</vt:lpstr>
      <vt:lpstr>X-Chromosomal Inactivation</vt:lpstr>
      <vt:lpstr>Slide 21</vt:lpstr>
      <vt:lpstr>Chromosomal Disorder: Autosomes</vt:lpstr>
      <vt:lpstr>Chromosomal Disorder: Sex</vt:lpstr>
      <vt:lpstr>Chromosomal Disorder: Sex</vt:lpstr>
      <vt:lpstr>DNA Fingerprinting</vt:lpstr>
      <vt:lpstr>DNA Samples from a crime scene  and suspects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EPISD</dc:creator>
  <cp:lastModifiedBy>EPISD</cp:lastModifiedBy>
  <cp:revision>8</cp:revision>
  <dcterms:created xsi:type="dcterms:W3CDTF">2013-02-21T16:43:12Z</dcterms:created>
  <dcterms:modified xsi:type="dcterms:W3CDTF">2014-02-24T04:11:47Z</dcterms:modified>
</cp:coreProperties>
</file>