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43"/>
  </p:handoutMasterIdLst>
  <p:sldIdLst>
    <p:sldId id="256" r:id="rId2"/>
    <p:sldId id="280" r:id="rId3"/>
    <p:sldId id="273" r:id="rId4"/>
    <p:sldId id="282" r:id="rId5"/>
    <p:sldId id="283" r:id="rId6"/>
    <p:sldId id="281" r:id="rId7"/>
    <p:sldId id="284" r:id="rId8"/>
    <p:sldId id="287" r:id="rId9"/>
    <p:sldId id="288" r:id="rId10"/>
    <p:sldId id="289" r:id="rId11"/>
    <p:sldId id="290" r:id="rId12"/>
    <p:sldId id="292" r:id="rId13"/>
    <p:sldId id="291" r:id="rId14"/>
    <p:sldId id="293" r:id="rId15"/>
    <p:sldId id="295" r:id="rId16"/>
    <p:sldId id="296" r:id="rId17"/>
    <p:sldId id="294" r:id="rId18"/>
    <p:sldId id="297" r:id="rId19"/>
    <p:sldId id="298" r:id="rId20"/>
    <p:sldId id="299" r:id="rId21"/>
    <p:sldId id="300" r:id="rId22"/>
    <p:sldId id="301" r:id="rId23"/>
    <p:sldId id="304" r:id="rId24"/>
    <p:sldId id="303" r:id="rId25"/>
    <p:sldId id="305" r:id="rId26"/>
    <p:sldId id="307" r:id="rId27"/>
    <p:sldId id="306" r:id="rId28"/>
    <p:sldId id="308" r:id="rId29"/>
    <p:sldId id="310" r:id="rId30"/>
    <p:sldId id="312" r:id="rId31"/>
    <p:sldId id="309" r:id="rId32"/>
    <p:sldId id="313" r:id="rId33"/>
    <p:sldId id="314" r:id="rId34"/>
    <p:sldId id="311" r:id="rId35"/>
    <p:sldId id="315" r:id="rId36"/>
    <p:sldId id="317" r:id="rId37"/>
    <p:sldId id="316" r:id="rId38"/>
    <p:sldId id="285" r:id="rId39"/>
    <p:sldId id="320" r:id="rId40"/>
    <p:sldId id="319" r:id="rId41"/>
    <p:sldId id="32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0" autoAdjust="0"/>
  </p:normalViewPr>
  <p:slideViewPr>
    <p:cSldViewPr snapToGrid="0" snapToObjects="1">
      <p:cViewPr>
        <p:scale>
          <a:sx n="100" d="100"/>
          <a:sy n="100" d="100"/>
        </p:scale>
        <p:origin x="-248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310F03-FC83-4E11-8558-AE8A84515371}" type="datetimeFigureOut">
              <a:rPr lang="en-US"/>
              <a:pPr>
                <a:defRPr/>
              </a:pPr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2D4EAB-08FF-4A94-84C5-535EB0AB3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6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D7D9-81E5-4EEC-85C7-A3D8780B97A4}" type="datetime4">
              <a:rPr lang="en-US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4547-4185-4266-B4E4-2581C1A87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DB5D-5956-4717-B2E0-D781475071B8}" type="datetime4">
              <a:rPr lang="en-US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85B0-FE98-4A5B-9A50-1292CD97E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9DFD-AF57-4C83-8053-60D32C84DF7C}" type="datetime4">
              <a:rPr lang="en-US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F162-EC8D-4B5B-975F-B8B0EEBB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0" y="788988"/>
            <a:ext cx="914400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500" dirty="0" smtClean="0"/>
              <a:t>College Physics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3B52-B7B0-4435-A810-D5A8ECCD14B8}" type="datetime4">
              <a:rPr lang="en-US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D8C27C6-00DF-4890-8154-3F9BE9A134E3}" type="datetime4">
              <a:rPr lang="en-US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657" y="683419"/>
            <a:ext cx="1316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56169A9-3380-4EA0-9DA0-2D35F2C8D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 cap="all" spc="-60">
          <a:solidFill>
            <a:srgbClr val="6CB25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Clr>
          <a:srgbClr val="6CB255"/>
        </a:buClr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rgbClr val="6CB255"/>
        </a:buClr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CB255"/>
        </a:buClr>
        <a:buFont typeface="Arial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CB255"/>
        </a:buClr>
        <a:buFont typeface="Arial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CB255"/>
        </a:buClr>
        <a:buFont typeface="Arial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8988"/>
            <a:ext cx="914400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College Physics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4 DYNAMICS: FORCE AND NEWTON’S LAWS OF MOTION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OSC-Stacked-TM-RGB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788" y="5507038"/>
            <a:ext cx="1508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4.9</a:t>
            </a:r>
            <a:endParaRPr lang="en-US" dirty="0"/>
          </a:p>
        </p:txBody>
      </p:sp>
      <p:pic>
        <p:nvPicPr>
          <p:cNvPr id="2" name="Picture Placeholder 1" descr="Figure_04_04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1" b="-7731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070" dirty="0"/>
              <a:t>When the swimmer exerts a force </a:t>
            </a:r>
            <a:r>
              <a:rPr lang="en-US" sz="1070" b="1" dirty="0" err="1"/>
              <a:t>F</a:t>
            </a:r>
            <a:r>
              <a:rPr lang="en-US" sz="1070" baseline="-25000" dirty="0" err="1"/>
              <a:t>feet</a:t>
            </a:r>
            <a:r>
              <a:rPr lang="en-US" sz="1070" dirty="0"/>
              <a:t> </a:t>
            </a:r>
            <a:r>
              <a:rPr lang="en-US" sz="1070" baseline="-25000" dirty="0"/>
              <a:t>on wall </a:t>
            </a:r>
            <a:r>
              <a:rPr lang="en-US" sz="1070" dirty="0"/>
              <a:t>on the wall, she accelerates in the direction opposite to that of her push. This means the net external force on </a:t>
            </a:r>
            <a:r>
              <a:rPr lang="en-US" sz="1070" dirty="0" smtClean="0"/>
              <a:t>her is </a:t>
            </a:r>
            <a:r>
              <a:rPr lang="en-US" sz="1070" dirty="0"/>
              <a:t>in the direction opposite to </a:t>
            </a:r>
            <a:r>
              <a:rPr lang="en-US" sz="1070" b="1" dirty="0" err="1"/>
              <a:t>F</a:t>
            </a:r>
            <a:r>
              <a:rPr lang="en-US" sz="1070" baseline="-25000" dirty="0" err="1"/>
              <a:t>feet</a:t>
            </a:r>
            <a:r>
              <a:rPr lang="en-US" sz="1070" dirty="0"/>
              <a:t> </a:t>
            </a:r>
            <a:r>
              <a:rPr lang="en-US" sz="1070" baseline="-25000" dirty="0"/>
              <a:t>on wall </a:t>
            </a:r>
            <a:r>
              <a:rPr lang="en-US" sz="1070" dirty="0"/>
              <a:t>. This opposition occurs because, in accordance with Newton’s third law of motion, the wall exerts a force </a:t>
            </a:r>
            <a:r>
              <a:rPr lang="en-US" sz="1070" b="1" dirty="0" err="1"/>
              <a:t>F</a:t>
            </a:r>
            <a:r>
              <a:rPr lang="en-US" sz="1070" baseline="-25000" dirty="0" err="1"/>
              <a:t>wall</a:t>
            </a:r>
            <a:r>
              <a:rPr lang="en-US" sz="1070" dirty="0"/>
              <a:t> </a:t>
            </a:r>
            <a:r>
              <a:rPr lang="en-US" sz="1070" baseline="-25000" dirty="0"/>
              <a:t>on feet </a:t>
            </a:r>
            <a:r>
              <a:rPr lang="en-US" sz="1070" dirty="0"/>
              <a:t>on her</a:t>
            </a:r>
            <a:r>
              <a:rPr lang="en-US" sz="1070" dirty="0" smtClean="0"/>
              <a:t>, equal </a:t>
            </a:r>
            <a:r>
              <a:rPr lang="en-US" sz="1070" dirty="0"/>
              <a:t>in magnitude but in the direction opposite to the one she exerts on it. The line around the swimmer indicates the system of interest. Note that </a:t>
            </a:r>
            <a:r>
              <a:rPr lang="en-US" sz="1070" b="1" dirty="0" err="1"/>
              <a:t>F</a:t>
            </a:r>
            <a:r>
              <a:rPr lang="en-US" sz="1070" baseline="-25000" dirty="0" err="1"/>
              <a:t>feet</a:t>
            </a:r>
            <a:r>
              <a:rPr lang="en-US" sz="1070" dirty="0"/>
              <a:t> </a:t>
            </a:r>
            <a:r>
              <a:rPr lang="en-US" sz="1070" baseline="-25000" dirty="0"/>
              <a:t>on wall </a:t>
            </a:r>
            <a:r>
              <a:rPr lang="en-US" sz="1070" dirty="0"/>
              <a:t>does </a:t>
            </a:r>
            <a:r>
              <a:rPr lang="en-US" sz="1070" dirty="0" smtClean="0"/>
              <a:t>not act </a:t>
            </a:r>
            <a:r>
              <a:rPr lang="en-US" sz="1070" dirty="0"/>
              <a:t>on this system (the swimmer) and, thus, does not cancel </a:t>
            </a:r>
            <a:r>
              <a:rPr lang="en-US" sz="1070" b="1" dirty="0" err="1"/>
              <a:t>F</a:t>
            </a:r>
            <a:r>
              <a:rPr lang="en-US" sz="1070" baseline="-25000" dirty="0" err="1"/>
              <a:t>wall</a:t>
            </a:r>
            <a:r>
              <a:rPr lang="en-US" sz="1070" baseline="-25000" dirty="0"/>
              <a:t> on feet </a:t>
            </a:r>
            <a:r>
              <a:rPr lang="en-US" sz="1070" dirty="0"/>
              <a:t>. </a:t>
            </a:r>
            <a:r>
              <a:rPr lang="en-US" sz="1070" dirty="0" smtClean="0"/>
              <a:t>Thus </a:t>
            </a:r>
            <a:r>
              <a:rPr lang="en-US" sz="1070" dirty="0"/>
              <a:t>the free-body diagram shows only </a:t>
            </a:r>
            <a:r>
              <a:rPr lang="en-US" sz="1070" b="1" dirty="0" err="1"/>
              <a:t>F</a:t>
            </a:r>
            <a:r>
              <a:rPr lang="en-US" sz="1070" baseline="-25000" dirty="0" err="1"/>
              <a:t>wall</a:t>
            </a:r>
            <a:r>
              <a:rPr lang="en-US" sz="1070" baseline="-25000" dirty="0"/>
              <a:t> on feet </a:t>
            </a:r>
            <a:r>
              <a:rPr lang="en-US" sz="1070" dirty="0"/>
              <a:t>, </a:t>
            </a:r>
            <a:r>
              <a:rPr lang="en-US" sz="1070" b="1" dirty="0"/>
              <a:t>w </a:t>
            </a:r>
            <a:r>
              <a:rPr lang="en-US" sz="1070" dirty="0"/>
              <a:t>, the gravitational force, and </a:t>
            </a:r>
            <a:r>
              <a:rPr lang="en-US" sz="1070" b="1" dirty="0" smtClean="0"/>
              <a:t>BF</a:t>
            </a:r>
            <a:r>
              <a:rPr lang="en-US" sz="1070" dirty="0" smtClean="0"/>
              <a:t>, the </a:t>
            </a:r>
            <a:r>
              <a:rPr lang="en-US" sz="1070" dirty="0"/>
              <a:t>buoyant force of the water supporting the swimmer’s weight. The vertical forces </a:t>
            </a:r>
            <a:r>
              <a:rPr lang="en-US" sz="1070" b="1" dirty="0"/>
              <a:t>w </a:t>
            </a:r>
            <a:r>
              <a:rPr lang="en-US" sz="1070" dirty="0"/>
              <a:t>and </a:t>
            </a:r>
            <a:r>
              <a:rPr lang="en-US" sz="1070" b="1" dirty="0"/>
              <a:t>BF </a:t>
            </a:r>
            <a:r>
              <a:rPr lang="en-US" sz="1070" dirty="0"/>
              <a:t>cancel since there is no vertical motion.</a:t>
            </a:r>
            <a:endParaRPr lang="en-US" sz="107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9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4.10</a:t>
            </a:r>
            <a:endParaRPr lang="en-US" dirty="0"/>
          </a:p>
        </p:txBody>
      </p:sp>
      <p:pic>
        <p:nvPicPr>
          <p:cNvPr id="2" name="Picture Placeholder 1" descr="Figure_04_04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68" r="-16568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080" dirty="0"/>
              <a:t>A professor pushes a cart of demonstration equipment. The lengths of the arrows are proportional to the magnitudes of the forces (except for </a:t>
            </a:r>
            <a:r>
              <a:rPr lang="en-US" sz="1080" b="1" dirty="0"/>
              <a:t>f </a:t>
            </a:r>
            <a:r>
              <a:rPr lang="en-US" sz="1080" dirty="0"/>
              <a:t>, since it </a:t>
            </a:r>
            <a:r>
              <a:rPr lang="en-US" sz="1080" dirty="0" smtClean="0"/>
              <a:t>is too </a:t>
            </a:r>
            <a:r>
              <a:rPr lang="en-US" sz="1080" dirty="0"/>
              <a:t>small to draw to scale). Different questions are asked in each example; thus, the system of interest must be defined differently for each. System 1 is appropriate </a:t>
            </a:r>
            <a:r>
              <a:rPr lang="en-US" sz="1080" dirty="0" smtClean="0"/>
              <a:t>for </a:t>
            </a:r>
            <a:r>
              <a:rPr lang="en-US" sz="1080" b="1" dirty="0" smtClean="0"/>
              <a:t>Example </a:t>
            </a:r>
            <a:r>
              <a:rPr lang="en-US" sz="1080" b="1" dirty="0"/>
              <a:t>4.4</a:t>
            </a:r>
            <a:r>
              <a:rPr lang="en-US" sz="1080" dirty="0"/>
              <a:t>, since it asks for the acceleration of the entire group of objects. Only </a:t>
            </a:r>
            <a:r>
              <a:rPr lang="en-US" sz="1080" b="1" dirty="0" err="1"/>
              <a:t>F</a:t>
            </a:r>
            <a:r>
              <a:rPr lang="en-US" sz="1080" baseline="-25000" dirty="0" err="1"/>
              <a:t>floor</a:t>
            </a:r>
            <a:r>
              <a:rPr lang="en-US" sz="1080" dirty="0"/>
              <a:t> and </a:t>
            </a:r>
            <a:r>
              <a:rPr lang="en-US" sz="1080" b="1" dirty="0"/>
              <a:t>f </a:t>
            </a:r>
            <a:r>
              <a:rPr lang="en-US" sz="1080" dirty="0"/>
              <a:t>are external forces acting on System 1 along the line of motion. </a:t>
            </a:r>
            <a:r>
              <a:rPr lang="en-US" sz="1080" dirty="0" smtClean="0"/>
              <a:t>All other </a:t>
            </a:r>
            <a:r>
              <a:rPr lang="en-US" sz="1080" dirty="0"/>
              <a:t>forces either cancel or act on the outside world. System 2 is chosen for this example so that </a:t>
            </a:r>
            <a:r>
              <a:rPr lang="en-US" sz="1080" b="1" dirty="0" err="1"/>
              <a:t>F</a:t>
            </a:r>
            <a:r>
              <a:rPr lang="en-US" sz="1080" baseline="-25000" dirty="0" err="1"/>
              <a:t>prof</a:t>
            </a:r>
            <a:r>
              <a:rPr lang="en-US" sz="1080" dirty="0"/>
              <a:t> will be an </a:t>
            </a:r>
            <a:r>
              <a:rPr lang="en-US" sz="1080" dirty="0" smtClean="0"/>
              <a:t>external force </a:t>
            </a:r>
            <a:r>
              <a:rPr lang="en-US" sz="1080" dirty="0"/>
              <a:t>and enter into Newton’s second </a:t>
            </a:r>
            <a:r>
              <a:rPr lang="en-US" sz="1080" dirty="0" smtClean="0"/>
              <a:t>law. Note </a:t>
            </a:r>
            <a:r>
              <a:rPr lang="en-US" sz="1080" dirty="0"/>
              <a:t>that the free-body diagrams, which allow us to apply Newton’s second law, vary with the system chosen.</a:t>
            </a:r>
            <a:endParaRPr lang="en-US" sz="108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15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4.12</a:t>
            </a:r>
            <a:endParaRPr lang="en-US" dirty="0"/>
          </a:p>
        </p:txBody>
      </p:sp>
      <p:pic>
        <p:nvPicPr>
          <p:cNvPr id="2" name="Picture Placeholder 1" descr="Figure 04_05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70" r="-65170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pPr marL="342900" indent="-342900">
              <a:buAutoNum type="alphaLcParenBoth"/>
            </a:pPr>
            <a:r>
              <a:rPr lang="en-US" sz="1300" dirty="0" smtClean="0"/>
              <a:t>The </a:t>
            </a:r>
            <a:r>
              <a:rPr lang="en-US" sz="1300" dirty="0"/>
              <a:t>person holding the bag of dog food must supply an upward force </a:t>
            </a:r>
            <a:r>
              <a:rPr lang="en-US" sz="1300" b="1" dirty="0" err="1"/>
              <a:t>F</a:t>
            </a:r>
            <a:r>
              <a:rPr lang="en-US" sz="1300" baseline="-25000" dirty="0" err="1"/>
              <a:t>hand</a:t>
            </a:r>
            <a:r>
              <a:rPr lang="en-US" sz="1300" baseline="-25000" dirty="0"/>
              <a:t> </a:t>
            </a:r>
            <a:r>
              <a:rPr lang="en-US" sz="1300" dirty="0"/>
              <a:t>equal in magnitude and opposite in direction to the weight of the food </a:t>
            </a:r>
            <a:r>
              <a:rPr lang="en-US" sz="1300" b="1" dirty="0"/>
              <a:t>w </a:t>
            </a:r>
            <a:r>
              <a:rPr lang="en-US" sz="13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300" dirty="0" smtClean="0"/>
              <a:t>The </a:t>
            </a:r>
            <a:r>
              <a:rPr lang="en-US" sz="1300" dirty="0"/>
              <a:t>card table sags when the dog food is placed on it, much like a stiff trampoline. Elastic restoring forces in the table grow as it sags until they supply a force </a:t>
            </a:r>
            <a:r>
              <a:rPr lang="en-US" sz="1300" b="1" dirty="0"/>
              <a:t>N </a:t>
            </a:r>
            <a:r>
              <a:rPr lang="en-US" sz="1300" dirty="0"/>
              <a:t>equal </a:t>
            </a:r>
            <a:r>
              <a:rPr lang="en-US" sz="1300" dirty="0" smtClean="0"/>
              <a:t>in magnitude </a:t>
            </a:r>
            <a:r>
              <a:rPr lang="en-US" sz="1300" dirty="0"/>
              <a:t>and opposite in direction to the weight of the load.</a:t>
            </a:r>
            <a:endParaRPr lang="en-US" sz="13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81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4.13</a:t>
            </a:r>
            <a:endParaRPr lang="en-US" dirty="0"/>
          </a:p>
        </p:txBody>
      </p:sp>
      <p:pic>
        <p:nvPicPr>
          <p:cNvPr id="2" name="Picture Placeholder 1" descr="Figure_04_05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0" r="-4360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300" dirty="0"/>
              <a:t>Since motion and friction are parallel to the slope, it is most convenient to project all forces onto a coordinate system where one axis is parallel to the </a:t>
            </a:r>
            <a:r>
              <a:rPr lang="en-US" sz="1300" dirty="0" smtClean="0"/>
              <a:t>slope and </a:t>
            </a:r>
            <a:r>
              <a:rPr lang="en-US" sz="1300" dirty="0"/>
              <a:t>the other is perpendicular (axes shown to left of skier). </a:t>
            </a:r>
            <a:r>
              <a:rPr lang="en-US" sz="1300" b="1" dirty="0"/>
              <a:t>N </a:t>
            </a:r>
            <a:r>
              <a:rPr lang="en-US" sz="1300" dirty="0"/>
              <a:t>is perpendicular to the slope and </a:t>
            </a:r>
            <a:r>
              <a:rPr lang="en-US" sz="1300" b="1" dirty="0"/>
              <a:t>f </a:t>
            </a:r>
            <a:r>
              <a:rPr lang="en-US" sz="1300" dirty="0"/>
              <a:t>is parallel to the slope, but </a:t>
            </a:r>
            <a:r>
              <a:rPr lang="en-US" sz="1300" b="1" dirty="0"/>
              <a:t>w </a:t>
            </a:r>
            <a:r>
              <a:rPr lang="en-US" sz="1300" dirty="0"/>
              <a:t>has components along both axes</a:t>
            </a:r>
            <a:r>
              <a:rPr lang="en-US" sz="1300" dirty="0" smtClean="0"/>
              <a:t>, namely </a:t>
            </a:r>
            <a:r>
              <a:rPr lang="en-US" sz="1300" b="1" dirty="0"/>
              <a:t>w</a:t>
            </a:r>
            <a:r>
              <a:rPr lang="en-US" sz="1300" baseline="-25000" dirty="0"/>
              <a:t>⊥</a:t>
            </a:r>
            <a:r>
              <a:rPr lang="en-US" sz="1300" dirty="0"/>
              <a:t> and </a:t>
            </a:r>
            <a:r>
              <a:rPr lang="en-US" sz="1300" b="1" dirty="0"/>
              <a:t>w </a:t>
            </a:r>
            <a:r>
              <a:rPr lang="en-US" sz="1300" baseline="-25000" dirty="0"/>
              <a:t>∥</a:t>
            </a:r>
            <a:r>
              <a:rPr lang="en-US" sz="1300" dirty="0"/>
              <a:t> . </a:t>
            </a:r>
            <a:r>
              <a:rPr lang="en-US" sz="1300" b="1" dirty="0"/>
              <a:t>N </a:t>
            </a:r>
            <a:r>
              <a:rPr lang="en-US" sz="1300" dirty="0"/>
              <a:t>is equal in magnitude to </a:t>
            </a:r>
            <a:r>
              <a:rPr lang="en-US" sz="1300" b="1" dirty="0"/>
              <a:t>w</a:t>
            </a:r>
            <a:r>
              <a:rPr lang="en-US" sz="1300" baseline="-25000" dirty="0"/>
              <a:t>⊥</a:t>
            </a:r>
            <a:r>
              <a:rPr lang="en-US" sz="1300" dirty="0"/>
              <a:t> , so that there is no motion perpendicular to the slope, but </a:t>
            </a:r>
            <a:r>
              <a:rPr lang="en-US" sz="1300" i="1" dirty="0"/>
              <a:t>f </a:t>
            </a:r>
            <a:r>
              <a:rPr lang="en-US" sz="1300" dirty="0"/>
              <a:t>is less than </a:t>
            </a:r>
            <a:r>
              <a:rPr lang="en-US" sz="1300" i="1" dirty="0"/>
              <a:t>w </a:t>
            </a:r>
            <a:r>
              <a:rPr lang="en-US" sz="1300" baseline="-25000" dirty="0"/>
              <a:t>∥</a:t>
            </a:r>
            <a:r>
              <a:rPr lang="en-US" sz="1300" dirty="0"/>
              <a:t> , so that there is </a:t>
            </a:r>
            <a:r>
              <a:rPr lang="en-US" sz="1300" dirty="0" smtClean="0"/>
              <a:t>a downslope </a:t>
            </a:r>
            <a:r>
              <a:rPr lang="en-US" sz="1300" dirty="0"/>
              <a:t>acceleration (along the parallel axis).</a:t>
            </a:r>
            <a:endParaRPr lang="en-US" sz="13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4.14</a:t>
            </a:r>
            <a:endParaRPr lang="en-US" dirty="0"/>
          </a:p>
        </p:txBody>
      </p:sp>
      <p:pic>
        <p:nvPicPr>
          <p:cNvPr id="2" name="Picture Placeholder 1" descr="Figure_04_05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9" b="-3629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An object rests on an incline that makes an angle </a:t>
            </a:r>
            <a:r>
              <a:rPr lang="en-US" sz="1600" dirty="0" err="1"/>
              <a:t>θ</a:t>
            </a:r>
            <a:r>
              <a:rPr lang="en-US" sz="1600" dirty="0"/>
              <a:t> with the horizontal.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16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4.15</a:t>
            </a:r>
            <a:endParaRPr lang="en-US" dirty="0"/>
          </a:p>
        </p:txBody>
      </p:sp>
      <p:pic>
        <p:nvPicPr>
          <p:cNvPr id="2" name="Picture Placeholder 1" descr="Figure_04_05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2" r="-3372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550" dirty="0">
                <a:solidFill>
                  <a:srgbClr val="000000"/>
                </a:solidFill>
              </a:rPr>
              <a:t>When a perfectly flexible connector (one requiring no force to bend it) such as this rope transmits a force </a:t>
            </a:r>
            <a:r>
              <a:rPr lang="en-US" sz="1550" b="1" dirty="0">
                <a:solidFill>
                  <a:srgbClr val="000000"/>
                </a:solidFill>
              </a:rPr>
              <a:t>T </a:t>
            </a:r>
            <a:r>
              <a:rPr lang="en-US" sz="1550" dirty="0">
                <a:solidFill>
                  <a:srgbClr val="000000"/>
                </a:solidFill>
              </a:rPr>
              <a:t>, that force must be parallel to the length of the rope</a:t>
            </a:r>
            <a:r>
              <a:rPr lang="en-US" sz="1550" dirty="0" smtClean="0">
                <a:solidFill>
                  <a:srgbClr val="000000"/>
                </a:solidFill>
              </a:rPr>
              <a:t>, as </a:t>
            </a:r>
            <a:r>
              <a:rPr lang="en-US" sz="1550" dirty="0">
                <a:solidFill>
                  <a:srgbClr val="000000"/>
                </a:solidFill>
              </a:rPr>
              <a:t>shown. The pull such a flexible connector exerts is a tension. Note that the rope pulls with equal force but in opposite directions on the hand and the supported </a:t>
            </a:r>
            <a:r>
              <a:rPr lang="en-US" sz="1550" dirty="0" smtClean="0">
                <a:solidFill>
                  <a:srgbClr val="000000"/>
                </a:solidFill>
              </a:rPr>
              <a:t>mass (</a:t>
            </a:r>
            <a:r>
              <a:rPr lang="en-US" sz="1550" dirty="0">
                <a:solidFill>
                  <a:srgbClr val="000000"/>
                </a:solidFill>
              </a:rPr>
              <a:t>neglecting the weight of the rope). This is an example of Newton’s third law. </a:t>
            </a:r>
            <a:r>
              <a:rPr lang="en-US" sz="1550" dirty="0" smtClean="0">
                <a:solidFill>
                  <a:srgbClr val="000000"/>
                </a:solidFill>
              </a:rPr>
              <a:t>            The </a:t>
            </a:r>
            <a:r>
              <a:rPr lang="en-US" sz="1550" dirty="0">
                <a:solidFill>
                  <a:srgbClr val="000000"/>
                </a:solidFill>
              </a:rPr>
              <a:t>rope is the medium that carries the equal and opposite forces between the two objects. </a:t>
            </a:r>
            <a:r>
              <a:rPr lang="en-US" sz="1550" dirty="0" smtClean="0">
                <a:solidFill>
                  <a:srgbClr val="000000"/>
                </a:solidFill>
              </a:rPr>
              <a:t>The tension </a:t>
            </a:r>
            <a:r>
              <a:rPr lang="en-US" sz="1550" dirty="0">
                <a:solidFill>
                  <a:srgbClr val="000000"/>
                </a:solidFill>
              </a:rPr>
              <a:t>anywhere in the rope between the hand and the mass is equal. Once you have determined the tension in one location, you have determined the tension at all </a:t>
            </a:r>
            <a:r>
              <a:rPr lang="en-US" sz="1550" dirty="0" smtClean="0">
                <a:solidFill>
                  <a:srgbClr val="000000"/>
                </a:solidFill>
              </a:rPr>
              <a:t>locations along </a:t>
            </a:r>
            <a:r>
              <a:rPr lang="en-US" sz="1550" dirty="0">
                <a:solidFill>
                  <a:srgbClr val="000000"/>
                </a:solidFill>
              </a:rPr>
              <a:t>the rope.</a:t>
            </a:r>
            <a:endParaRPr lang="en-US" sz="1550" dirty="0" smtClean="0">
              <a:solidFill>
                <a:srgbClr val="000000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85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4.16</a:t>
            </a:r>
            <a:endParaRPr lang="en-US" dirty="0"/>
          </a:p>
        </p:txBody>
      </p:sp>
      <p:pic>
        <p:nvPicPr>
          <p:cNvPr id="2" name="Picture Placeholder 1" descr="Figure_04_05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0" b="-3320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Tendons </a:t>
            </a:r>
            <a:r>
              <a:rPr lang="en-US" sz="1600" dirty="0">
                <a:solidFill>
                  <a:srgbClr val="000000"/>
                </a:solidFill>
              </a:rPr>
              <a:t>in the finger carry force </a:t>
            </a:r>
            <a:r>
              <a:rPr lang="en-US" sz="1600" b="1" dirty="0">
                <a:solidFill>
                  <a:srgbClr val="000000"/>
                </a:solidFill>
              </a:rPr>
              <a:t>T </a:t>
            </a:r>
            <a:r>
              <a:rPr lang="en-US" sz="1600" dirty="0">
                <a:solidFill>
                  <a:srgbClr val="000000"/>
                </a:solidFill>
              </a:rPr>
              <a:t>from the muscles to other parts of the finger, usually changing the force’s direction, but not its magnitude (the tendons </a:t>
            </a:r>
            <a:r>
              <a:rPr lang="en-US" sz="1600" dirty="0" smtClean="0">
                <a:solidFill>
                  <a:srgbClr val="000000"/>
                </a:solidFill>
              </a:rPr>
              <a:t>are relatively </a:t>
            </a:r>
            <a:r>
              <a:rPr lang="en-US" sz="1600" dirty="0">
                <a:solidFill>
                  <a:srgbClr val="000000"/>
                </a:solidFill>
              </a:rPr>
              <a:t>friction free)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brake cable on a bicycle carries the tension </a:t>
            </a:r>
            <a:r>
              <a:rPr lang="en-US" sz="1600" b="1" dirty="0">
                <a:solidFill>
                  <a:srgbClr val="000000"/>
                </a:solidFill>
              </a:rPr>
              <a:t>T </a:t>
            </a:r>
            <a:r>
              <a:rPr lang="en-US" sz="1600" dirty="0">
                <a:solidFill>
                  <a:srgbClr val="000000"/>
                </a:solidFill>
              </a:rPr>
              <a:t>from the handlebars to the brake mechanism. Again, the direction but not the magnitude of </a:t>
            </a:r>
            <a:r>
              <a:rPr lang="en-US" sz="1600" b="1" dirty="0" smtClean="0">
                <a:solidFill>
                  <a:srgbClr val="000000"/>
                </a:solidFill>
              </a:rPr>
              <a:t>T </a:t>
            </a:r>
            <a:r>
              <a:rPr lang="en-US" sz="1600" dirty="0" smtClean="0">
                <a:solidFill>
                  <a:srgbClr val="000000"/>
                </a:solidFill>
              </a:rPr>
              <a:t>is </a:t>
            </a:r>
            <a:r>
              <a:rPr lang="en-US" sz="1600" dirty="0">
                <a:solidFill>
                  <a:srgbClr val="000000"/>
                </a:solidFill>
              </a:rPr>
              <a:t>changed.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08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4.17</a:t>
            </a:r>
            <a:endParaRPr lang="en-US" dirty="0"/>
          </a:p>
        </p:txBody>
      </p:sp>
      <p:pic>
        <p:nvPicPr>
          <p:cNvPr id="2" name="Picture Placeholder 1" descr="Figure_04_05_0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8" r="-9888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weight of a tightrope walker causes a wire to sag by 5.0 degrees. The system of interest here is the point in the wire at which the tightrope walker </a:t>
            </a:r>
            <a:r>
              <a:rPr lang="en-US" sz="1600" dirty="0" smtClean="0"/>
              <a:t>is standing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45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4.18</a:t>
            </a:r>
            <a:endParaRPr lang="en-US" dirty="0"/>
          </a:p>
        </p:txBody>
      </p:sp>
      <p:pic>
        <p:nvPicPr>
          <p:cNvPr id="2" name="Picture Placeholder 1" descr="Figure_04_05_0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84" b="-12284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When the vectors are projected onto vertical and horizontal axes, their components along those axes must add to zero, since the tightrope walker </a:t>
            </a:r>
            <a:r>
              <a:rPr lang="en-US" sz="1600" dirty="0" smtClean="0"/>
              <a:t>is stationary</a:t>
            </a:r>
            <a:r>
              <a:rPr lang="en-US" sz="1600" dirty="0"/>
              <a:t>. The small angle results in </a:t>
            </a:r>
            <a:r>
              <a:rPr lang="en-US" sz="1600" i="1" dirty="0"/>
              <a:t>T </a:t>
            </a:r>
            <a:r>
              <a:rPr lang="en-US" sz="1600" dirty="0"/>
              <a:t>being much greater than </a:t>
            </a:r>
            <a:r>
              <a:rPr lang="en-US" sz="1600" i="1" dirty="0"/>
              <a:t>w 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36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4.19</a:t>
            </a:r>
            <a:endParaRPr lang="en-US" dirty="0"/>
          </a:p>
        </p:txBody>
      </p:sp>
      <p:pic>
        <p:nvPicPr>
          <p:cNvPr id="2" name="Picture Placeholder 1" descr="Figure_04_05_0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0" b="-82360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Placeholder 6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200" y="4843463"/>
                <a:ext cx="8062913" cy="1166812"/>
              </a:xfrm>
            </p:spPr>
            <p:txBody>
              <a:bodyPr/>
              <a:lstStyle/>
              <a:p>
                <a:r>
                  <a:rPr lang="en-US" sz="1100" dirty="0" smtClean="0"/>
                  <a:t>We can create a very large tension in the chain by pushing on it perpendicular to its length, as shown. Suppose we wish to pull a car out of the mud when no tow truck </a:t>
                </a:r>
                <a:r>
                  <a:rPr lang="en-US" sz="1100" dirty="0"/>
                  <a:t>is available. Each time the car moves forward, the chain </a:t>
                </a:r>
                <a:r>
                  <a:rPr lang="en-US" sz="1100" dirty="0" smtClean="0"/>
                  <a:t>is </a:t>
                </a:r>
                <a:r>
                  <a:rPr lang="en-US" sz="1100" dirty="0"/>
                  <a:t>tightened to keep it as </a:t>
                </a:r>
                <a:r>
                  <a:rPr lang="en-US" sz="1100" dirty="0" smtClean="0"/>
                  <a:t>nearly straight as possible. The tension in the chain is given by </a:t>
                </a:r>
                <a14:m>
                  <m:oMath xmlns:m="http://schemas.openxmlformats.org/officeDocument/2006/math" xmlns="">
                    <m:r>
                      <a:rPr lang="en-US" sz="1200" b="0" i="1" smtClean="0">
                        <a:latin typeface="Cambria Math"/>
                      </a:rPr>
                      <m:t>𝑇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</a:rPr>
                          <m:t>𝐹</m:t>
                        </m:r>
                        <m:r>
                          <a:rPr lang="en-US" sz="1200" i="1">
                            <a:latin typeface="Cambria Math"/>
                          </a:rPr>
                          <m:t>˔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1200" b="0" i="1" smtClean="0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Ɵ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1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l-GR" sz="1100" dirty="0" smtClean="0"/>
                  <a:t>sin </a:t>
                </a:r>
                <a:r>
                  <a:rPr lang="el-GR" sz="1100" dirty="0"/>
                  <a:t>(</a:t>
                </a:r>
                <a:r>
                  <a:rPr lang="el-GR" sz="1100" i="1" dirty="0"/>
                  <a:t>θ</a:t>
                </a:r>
                <a:r>
                  <a:rPr lang="el-GR" sz="1100" dirty="0"/>
                  <a:t>) </a:t>
                </a:r>
                <a:r>
                  <a:rPr lang="el-GR" sz="1100" dirty="0" smtClean="0"/>
                  <a:t>;</a:t>
                </a:r>
                <a:r>
                  <a:rPr lang="en-US" sz="1100" dirty="0" smtClean="0"/>
                  <a:t> since </a:t>
                </a:r>
                <a:r>
                  <a:rPr lang="en-US" sz="1100" i="1" dirty="0"/>
                  <a:t>θ </a:t>
                </a:r>
                <a:r>
                  <a:rPr lang="en-US" sz="1100" dirty="0"/>
                  <a:t>is small, </a:t>
                </a:r>
                <a:r>
                  <a:rPr lang="en-US" sz="1100" i="1" dirty="0"/>
                  <a:t>T </a:t>
                </a:r>
                <a:r>
                  <a:rPr lang="en-US" sz="1100" dirty="0"/>
                  <a:t>is very large. This situation is analogous to the tightrope walker shown in </a:t>
                </a:r>
                <a:r>
                  <a:rPr lang="en-US" sz="1100" b="1" dirty="0"/>
                  <a:t>Figure 4.17</a:t>
                </a:r>
                <a:r>
                  <a:rPr lang="en-US" sz="1100" dirty="0"/>
                  <a:t>, except that the tensions shown here are those transmitted to </a:t>
                </a:r>
                <a:r>
                  <a:rPr lang="en-US" sz="1100" dirty="0" smtClean="0"/>
                  <a:t>the car </a:t>
                </a:r>
                <a:r>
                  <a:rPr lang="en-US" sz="1100" dirty="0"/>
                  <a:t>and the tree rather than those acting at the point where </a:t>
                </a:r>
                <a:r>
                  <a:rPr lang="en-US" sz="1100" b="1" dirty="0"/>
                  <a:t>F</a:t>
                </a:r>
                <a:r>
                  <a:rPr lang="en-US" sz="1100" baseline="-25000" dirty="0"/>
                  <a:t>⊥</a:t>
                </a:r>
                <a:r>
                  <a:rPr lang="en-US" sz="1100" dirty="0"/>
                  <a:t> is applied.</a:t>
                </a:r>
                <a:endParaRPr lang="en-US" sz="1100" dirty="0" smtClean="0"/>
              </a:p>
            </p:txBody>
          </p:sp>
        </mc:Choice>
        <mc:Fallback xmlns="">
          <p:sp>
            <p:nvSpPr>
              <p:cNvPr id="9219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200" y="4843463"/>
                <a:ext cx="8062913" cy="1166812"/>
              </a:xfrm>
              <a:blipFill rotWithShape="1">
                <a:blip r:embed="rId3"/>
                <a:stretch>
                  <a:fillRect t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72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4.1</a:t>
            </a:r>
            <a:endParaRPr lang="en-US" dirty="0"/>
          </a:p>
        </p:txBody>
      </p:sp>
      <p:pic>
        <p:nvPicPr>
          <p:cNvPr id="2" name="Picture Placeholder 1" descr="Figure_04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36" r="-26736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Newton’s laws of motion describe the motion of the dolphin’s path. (credit: Jin Jang)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75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4.20</a:t>
            </a:r>
            <a:endParaRPr lang="en-US" dirty="0"/>
          </a:p>
        </p:txBody>
      </p:sp>
      <p:pic>
        <p:nvPicPr>
          <p:cNvPr id="2" name="Picture Placeholder 1" descr="Figure_04_05_0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45" r="-36345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300" dirty="0"/>
              <a:t>Unless an infinite tension is exerted, any flexible connector—such as the chain at the bottom of the picture—will sag under its own weight, giving a </a:t>
            </a:r>
            <a:r>
              <a:rPr lang="en-US" sz="1300" dirty="0" smtClean="0"/>
              <a:t>characteristic curve </a:t>
            </a:r>
            <a:r>
              <a:rPr lang="en-US" sz="1300" dirty="0"/>
              <a:t>when the weight is evenly distributed along the length. Suspension bridges—such as the Golden Gate Bridge shown in this image—are essentially very heavy </a:t>
            </a:r>
            <a:r>
              <a:rPr lang="en-US" sz="1300" dirty="0" smtClean="0"/>
              <a:t>flexible connectors</a:t>
            </a:r>
            <a:r>
              <a:rPr lang="en-US" sz="1300" dirty="0"/>
              <a:t>. The weight of the bridge is evenly distributed along the length of flexible connectors, usually cables, which take on the characteristic shape. (credit: Leaflet</a:t>
            </a:r>
            <a:r>
              <a:rPr lang="en-US" sz="1300" dirty="0" smtClean="0"/>
              <a:t>, Wikimedia </a:t>
            </a:r>
            <a:r>
              <a:rPr lang="en-US" sz="1300" dirty="0"/>
              <a:t>Commons)</a:t>
            </a:r>
            <a:endParaRPr lang="en-US" sz="13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96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4.22</a:t>
            </a:r>
            <a:endParaRPr lang="en-US" dirty="0"/>
          </a:p>
        </p:txBody>
      </p:sp>
      <p:pic>
        <p:nvPicPr>
          <p:cNvPr id="2" name="Picture Placeholder 1" descr="Figure 04_06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55" r="-27855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pPr marL="342900" indent="-342900">
              <a:buAutoNum type="alphaLcParenBoth"/>
            </a:pPr>
            <a:r>
              <a:rPr lang="en-US" sz="900" dirty="0" smtClean="0"/>
              <a:t>A </a:t>
            </a:r>
            <a:r>
              <a:rPr lang="en-US" sz="900" dirty="0"/>
              <a:t>sketch of Tarzan hanging from a vine</a:t>
            </a:r>
            <a:r>
              <a:rPr lang="en-US" sz="9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900" dirty="0" smtClean="0"/>
              <a:t>Arrows </a:t>
            </a:r>
            <a:r>
              <a:rPr lang="en-US" sz="900" dirty="0"/>
              <a:t>are used to represent all forces. </a:t>
            </a:r>
            <a:r>
              <a:rPr lang="en-US" sz="900" b="1" dirty="0"/>
              <a:t>T </a:t>
            </a:r>
            <a:r>
              <a:rPr lang="en-US" sz="900" dirty="0"/>
              <a:t>is the tension in the vine above Tarzan, </a:t>
            </a:r>
            <a:r>
              <a:rPr lang="en-US" sz="900" b="1" dirty="0"/>
              <a:t>F</a:t>
            </a:r>
            <a:r>
              <a:rPr lang="en-US" sz="900" baseline="-25000" dirty="0"/>
              <a:t>T </a:t>
            </a:r>
            <a:r>
              <a:rPr lang="en-US" sz="900" dirty="0"/>
              <a:t>is the force he exerts </a:t>
            </a:r>
            <a:r>
              <a:rPr lang="en-US" sz="900" dirty="0" smtClean="0"/>
              <a:t>on the </a:t>
            </a:r>
            <a:r>
              <a:rPr lang="en-US" sz="900" dirty="0"/>
              <a:t>vine, and </a:t>
            </a:r>
            <a:r>
              <a:rPr lang="en-US" sz="900" b="1" dirty="0"/>
              <a:t>w </a:t>
            </a:r>
            <a:r>
              <a:rPr lang="en-US" sz="900" dirty="0"/>
              <a:t>is his weight. All other forces, such as the nudge of a breeze, are assumed negligible</a:t>
            </a:r>
            <a:r>
              <a:rPr lang="en-US" sz="9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900" dirty="0" smtClean="0"/>
              <a:t>Suppose </a:t>
            </a:r>
            <a:r>
              <a:rPr lang="en-US" sz="900" dirty="0"/>
              <a:t>we are given the ape man’s mass and asked to find </a:t>
            </a:r>
            <a:r>
              <a:rPr lang="en-US" sz="900" dirty="0" smtClean="0"/>
              <a:t>the tension </a:t>
            </a:r>
            <a:r>
              <a:rPr lang="en-US" sz="900" dirty="0"/>
              <a:t>in the vine. We then define the system of interest as shown and draw a free-body diagram. </a:t>
            </a:r>
            <a:r>
              <a:rPr lang="en-US" sz="900" b="1" dirty="0"/>
              <a:t>F</a:t>
            </a:r>
            <a:r>
              <a:rPr lang="en-US" sz="900" baseline="-25000" dirty="0"/>
              <a:t>T</a:t>
            </a:r>
            <a:r>
              <a:rPr lang="en-US" sz="900" dirty="0"/>
              <a:t> is no longer shown, because it is not a force acting on the system </a:t>
            </a:r>
            <a:r>
              <a:rPr lang="en-US" sz="900" dirty="0" err="1" smtClean="0"/>
              <a:t>ofinterest</a:t>
            </a:r>
            <a:r>
              <a:rPr lang="en-US" sz="900" dirty="0"/>
              <a:t>; rather, </a:t>
            </a:r>
            <a:r>
              <a:rPr lang="en-US" sz="900" b="1" dirty="0"/>
              <a:t>F</a:t>
            </a:r>
            <a:r>
              <a:rPr lang="en-US" sz="900" baseline="-25000" dirty="0"/>
              <a:t>T</a:t>
            </a:r>
            <a:r>
              <a:rPr lang="en-US" sz="900" dirty="0"/>
              <a:t> acts on the outside </a:t>
            </a:r>
            <a:r>
              <a:rPr lang="en-US" sz="900" dirty="0" smtClean="0"/>
              <a:t>world.</a:t>
            </a:r>
          </a:p>
          <a:p>
            <a:pPr marL="342900" indent="-342900">
              <a:buAutoNum type="alphaLcParenBoth"/>
            </a:pPr>
            <a:r>
              <a:rPr lang="en-US" sz="900" dirty="0" smtClean="0"/>
              <a:t>Showing </a:t>
            </a:r>
            <a:r>
              <a:rPr lang="en-US" sz="900" dirty="0"/>
              <a:t>only the arrows, the head-to-tail method of addition is used. It is apparent that </a:t>
            </a:r>
            <a:r>
              <a:rPr lang="en-US" sz="900" b="1" dirty="0"/>
              <a:t>T </a:t>
            </a:r>
            <a:r>
              <a:rPr lang="en-US" sz="900" dirty="0"/>
              <a:t>= - </a:t>
            </a:r>
            <a:r>
              <a:rPr lang="en-US" sz="900" b="1" dirty="0"/>
              <a:t>w </a:t>
            </a:r>
            <a:r>
              <a:rPr lang="en-US" sz="900" dirty="0"/>
              <a:t>, if Tarzan is stationary.</a:t>
            </a:r>
            <a:r>
              <a:rPr lang="en-US" sz="900" dirty="0" smtClean="0"/>
              <a:t>	</a:t>
            </a: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4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4.23</a:t>
            </a:r>
            <a:endParaRPr lang="en-US" dirty="0"/>
          </a:p>
        </p:txBody>
      </p:sp>
      <p:pic>
        <p:nvPicPr>
          <p:cNvPr id="2" name="Picture Placeholder 1" descr="Figure_04_07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19" b="-11319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pPr marL="342900" indent="-342900">
              <a:buAutoNum type="alphaLcParenBoth"/>
            </a:pPr>
            <a:r>
              <a:rPr lang="en-US" sz="1170" dirty="0" smtClean="0"/>
              <a:t>A </a:t>
            </a:r>
            <a:r>
              <a:rPr lang="en-US" sz="1170" dirty="0"/>
              <a:t>view from above of two tugboats pushing on a barge</a:t>
            </a:r>
            <a:r>
              <a:rPr lang="en-US" sz="117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70" dirty="0" smtClean="0"/>
              <a:t>The </a:t>
            </a:r>
            <a:r>
              <a:rPr lang="en-US" sz="1170" dirty="0"/>
              <a:t>free-body diagram for the ship contains only forces acting in the plane of the water. </a:t>
            </a:r>
            <a:r>
              <a:rPr lang="en-US" sz="1170" dirty="0" smtClean="0"/>
              <a:t>It omits </a:t>
            </a:r>
            <a:r>
              <a:rPr lang="en-US" sz="1170" dirty="0"/>
              <a:t>the two vertical forces—the weight of the barge and the buoyant force of the water supporting it cancel and are not shown. Since the applied forces </a:t>
            </a:r>
            <a:r>
              <a:rPr lang="en-US" sz="1170" dirty="0" smtClean="0"/>
              <a:t>are perpendicular</a:t>
            </a:r>
            <a:r>
              <a:rPr lang="en-US" sz="1170" dirty="0"/>
              <a:t>, the </a:t>
            </a:r>
            <a:r>
              <a:rPr lang="en-US" sz="1170" i="1" dirty="0"/>
              <a:t>x</a:t>
            </a:r>
            <a:r>
              <a:rPr lang="en-US" sz="1170" dirty="0"/>
              <a:t>- and </a:t>
            </a:r>
            <a:r>
              <a:rPr lang="en-US" sz="1170" i="1" dirty="0"/>
              <a:t>y</a:t>
            </a:r>
            <a:r>
              <a:rPr lang="en-US" sz="1170" dirty="0"/>
              <a:t>-axes are in the same direction as </a:t>
            </a:r>
            <a:r>
              <a:rPr lang="en-US" sz="1170" b="1" dirty="0" err="1"/>
              <a:t>F</a:t>
            </a:r>
            <a:r>
              <a:rPr lang="en-US" sz="1170" i="1" baseline="-25000" dirty="0" err="1"/>
              <a:t>x</a:t>
            </a:r>
            <a:r>
              <a:rPr lang="en-US" sz="1170" i="1" dirty="0"/>
              <a:t> </a:t>
            </a:r>
            <a:r>
              <a:rPr lang="en-US" sz="1170" dirty="0"/>
              <a:t>and </a:t>
            </a:r>
            <a:r>
              <a:rPr lang="en-US" sz="1170" b="1" dirty="0" err="1" smtClean="0"/>
              <a:t>F</a:t>
            </a:r>
            <a:r>
              <a:rPr lang="en-US" sz="1170" i="1" baseline="-25000" dirty="0" err="1" smtClean="0"/>
              <a:t>y</a:t>
            </a:r>
            <a:r>
              <a:rPr lang="en-US" sz="1170" dirty="0" smtClean="0"/>
              <a:t>. </a:t>
            </a:r>
            <a:r>
              <a:rPr lang="en-US" sz="1170" dirty="0"/>
              <a:t>The problem quickly becomes a one-dimensional problem along the direction of </a:t>
            </a:r>
            <a:r>
              <a:rPr lang="en-US" sz="1170" b="1" dirty="0" smtClean="0"/>
              <a:t>F</a:t>
            </a:r>
            <a:r>
              <a:rPr lang="en-US" sz="1170" baseline="-25000" dirty="0" smtClean="0"/>
              <a:t>app</a:t>
            </a:r>
            <a:r>
              <a:rPr lang="en-US" sz="1170" dirty="0" smtClean="0"/>
              <a:t>, since </a:t>
            </a:r>
            <a:r>
              <a:rPr lang="en-US" sz="1170" dirty="0"/>
              <a:t>friction is in the direction opposite to </a:t>
            </a:r>
            <a:r>
              <a:rPr lang="en-US" sz="1170" b="1" dirty="0" smtClean="0"/>
              <a:t>F</a:t>
            </a:r>
            <a:r>
              <a:rPr lang="en-US" sz="1170" baseline="-25000" dirty="0" smtClean="0"/>
              <a:t>app</a:t>
            </a:r>
            <a:r>
              <a:rPr lang="en-US" sz="1170" dirty="0" smtClean="0"/>
              <a:t>.</a:t>
            </a: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06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4.24</a:t>
            </a:r>
            <a:endParaRPr lang="en-US" dirty="0"/>
          </a:p>
        </p:txBody>
      </p:sp>
      <p:pic>
        <p:nvPicPr>
          <p:cNvPr id="2" name="Picture Placeholder 1" descr="Figure 04_07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2" r="-1552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traffic light is suspended from two wires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tx1"/>
                </a:solidFill>
              </a:rPr>
              <a:t>Some </a:t>
            </a:r>
            <a:r>
              <a:rPr lang="en-US" sz="1600" dirty="0">
                <a:solidFill>
                  <a:schemeClr val="tx1"/>
                </a:solidFill>
              </a:rPr>
              <a:t>of the forces </a:t>
            </a:r>
            <a:r>
              <a:rPr lang="en-US" sz="1600" dirty="0" smtClean="0">
                <a:solidFill>
                  <a:schemeClr val="tx1"/>
                </a:solidFill>
              </a:rPr>
              <a:t>involved.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tx1"/>
                </a:solidFill>
              </a:rPr>
              <a:t>Only </a:t>
            </a:r>
            <a:r>
              <a:rPr lang="en-US" sz="1600" dirty="0">
                <a:solidFill>
                  <a:schemeClr val="tx1"/>
                </a:solidFill>
              </a:rPr>
              <a:t>forces acting on the system are shown here. The free-body diagram </a:t>
            </a:r>
            <a:r>
              <a:rPr lang="en-US" sz="1600" dirty="0" smtClean="0">
                <a:solidFill>
                  <a:schemeClr val="tx1"/>
                </a:solidFill>
              </a:rPr>
              <a:t>for the </a:t>
            </a:r>
            <a:r>
              <a:rPr lang="en-US" sz="1600" dirty="0">
                <a:solidFill>
                  <a:schemeClr val="tx1"/>
                </a:solidFill>
              </a:rPr>
              <a:t>traffic light is also </a:t>
            </a:r>
            <a:r>
              <a:rPr lang="en-US" sz="1600" dirty="0" smtClean="0">
                <a:solidFill>
                  <a:schemeClr val="tx1"/>
                </a:solidFill>
              </a:rPr>
              <a:t>shown.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forces projected onto vertical (</a:t>
            </a:r>
            <a:r>
              <a:rPr lang="en-US" sz="1600" i="1" dirty="0">
                <a:solidFill>
                  <a:schemeClr val="tx1"/>
                </a:solidFill>
              </a:rPr>
              <a:t>y</a:t>
            </a:r>
            <a:r>
              <a:rPr lang="en-US" sz="1600" dirty="0">
                <a:solidFill>
                  <a:schemeClr val="tx1"/>
                </a:solidFill>
              </a:rPr>
              <a:t>) and horizontal (</a:t>
            </a:r>
            <a:r>
              <a:rPr lang="en-US" sz="1600" i="1" dirty="0">
                <a:solidFill>
                  <a:schemeClr val="tx1"/>
                </a:solidFill>
              </a:rPr>
              <a:t>x</a:t>
            </a:r>
            <a:r>
              <a:rPr lang="en-US" sz="1600" dirty="0">
                <a:solidFill>
                  <a:schemeClr val="tx1"/>
                </a:solidFill>
              </a:rPr>
              <a:t>) axes. The horizontal components of the tensions must cancel, and the sum of </a:t>
            </a:r>
            <a:r>
              <a:rPr lang="en-US" sz="1600" dirty="0" smtClean="0">
                <a:solidFill>
                  <a:schemeClr val="tx1"/>
                </a:solidFill>
              </a:rPr>
              <a:t>the vertical </a:t>
            </a:r>
            <a:r>
              <a:rPr lang="en-US" sz="1600" dirty="0">
                <a:solidFill>
                  <a:schemeClr val="tx1"/>
                </a:solidFill>
              </a:rPr>
              <a:t>components of the tensions must equal the weight of the traffic light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tx1"/>
                </a:solidFill>
              </a:rPr>
              <a:t> The </a:t>
            </a:r>
            <a:r>
              <a:rPr lang="en-US" sz="1600" dirty="0">
                <a:solidFill>
                  <a:schemeClr val="tx1"/>
                </a:solidFill>
              </a:rPr>
              <a:t>free-body diagram shows the vertical and horizontal forces acting on the traffic light.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7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4.25</a:t>
            </a:r>
            <a:endParaRPr lang="en-US" dirty="0"/>
          </a:p>
        </p:txBody>
      </p:sp>
      <p:pic>
        <p:nvPicPr>
          <p:cNvPr id="2" name="Picture Placeholder 1" descr="Figure 04_07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56" r="-35456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pPr marL="342900" indent="-342900">
              <a:buAutoNum type="alphaLcParenBoth"/>
            </a:pPr>
            <a:r>
              <a:rPr lang="en-US" sz="1100" dirty="0" smtClean="0"/>
              <a:t>The </a:t>
            </a:r>
            <a:r>
              <a:rPr lang="en-US" sz="1100" dirty="0"/>
              <a:t>various forces acting when a person stands on a bathroom scale in an elevator. The arrows are approximately correct for when the elevator </a:t>
            </a:r>
            <a:r>
              <a:rPr lang="en-US" sz="1100" dirty="0" smtClean="0"/>
              <a:t>is accelerating </a:t>
            </a:r>
            <a:r>
              <a:rPr lang="en-US" sz="1100" dirty="0"/>
              <a:t>upward—broken arrows represent forces too large to be drawn to scale. </a:t>
            </a:r>
            <a:r>
              <a:rPr lang="en-US" sz="1100" b="1" dirty="0"/>
              <a:t>T </a:t>
            </a:r>
            <a:r>
              <a:rPr lang="en-US" sz="1100" dirty="0"/>
              <a:t>is the tension in the supporting cable, </a:t>
            </a:r>
            <a:r>
              <a:rPr lang="en-US" sz="1100" b="1" dirty="0"/>
              <a:t>w </a:t>
            </a:r>
            <a:r>
              <a:rPr lang="en-US" sz="1100" dirty="0"/>
              <a:t>is the weight of the person, </a:t>
            </a:r>
            <a:r>
              <a:rPr lang="en-US" sz="1100" b="1" dirty="0" err="1"/>
              <a:t>w</a:t>
            </a:r>
            <a:r>
              <a:rPr lang="en-US" sz="1100" baseline="-25000" dirty="0" err="1"/>
              <a:t>s</a:t>
            </a:r>
            <a:r>
              <a:rPr lang="en-US" sz="1100" dirty="0"/>
              <a:t> </a:t>
            </a:r>
            <a:r>
              <a:rPr lang="en-US" sz="1100" dirty="0" smtClean="0"/>
              <a:t>is the </a:t>
            </a:r>
            <a:r>
              <a:rPr lang="en-US" sz="1100" dirty="0"/>
              <a:t>weight of the scale, </a:t>
            </a:r>
            <a:r>
              <a:rPr lang="en-US" sz="1100" b="1" dirty="0"/>
              <a:t>w</a:t>
            </a:r>
            <a:r>
              <a:rPr lang="en-US" sz="1100" baseline="-25000" dirty="0"/>
              <a:t>e</a:t>
            </a:r>
            <a:r>
              <a:rPr lang="en-US" sz="1100" dirty="0"/>
              <a:t> is the weight of the elevator, </a:t>
            </a:r>
            <a:r>
              <a:rPr lang="en-US" sz="1100" b="1" dirty="0" err="1"/>
              <a:t>F</a:t>
            </a:r>
            <a:r>
              <a:rPr lang="en-US" sz="1100" baseline="-25000" dirty="0" err="1"/>
              <a:t>s</a:t>
            </a:r>
            <a:r>
              <a:rPr lang="en-US" sz="1100" dirty="0"/>
              <a:t> is the force of the scale on the person, </a:t>
            </a:r>
            <a:r>
              <a:rPr lang="en-US" sz="1100" b="1" dirty="0" err="1"/>
              <a:t>F</a:t>
            </a:r>
            <a:r>
              <a:rPr lang="en-US" sz="1100" baseline="-25000" dirty="0" err="1"/>
              <a:t>p</a:t>
            </a:r>
            <a:r>
              <a:rPr lang="en-US" sz="1100" dirty="0"/>
              <a:t> is the force of the person on the scale, </a:t>
            </a:r>
            <a:r>
              <a:rPr lang="en-US" sz="1100" b="1" dirty="0"/>
              <a:t>F</a:t>
            </a:r>
            <a:r>
              <a:rPr lang="en-US" sz="1100" baseline="-25000" dirty="0"/>
              <a:t>t</a:t>
            </a:r>
            <a:r>
              <a:rPr lang="en-US" sz="1100" dirty="0"/>
              <a:t> is the force of </a:t>
            </a:r>
            <a:r>
              <a:rPr lang="en-US" sz="1100" dirty="0" smtClean="0"/>
              <a:t>the scale </a:t>
            </a:r>
            <a:r>
              <a:rPr lang="en-US" sz="1100" dirty="0"/>
              <a:t>on the floor of the elevator, and </a:t>
            </a:r>
            <a:r>
              <a:rPr lang="en-US" sz="1100" b="1" dirty="0"/>
              <a:t>N </a:t>
            </a:r>
            <a:r>
              <a:rPr lang="en-US" sz="1100" dirty="0"/>
              <a:t>is the force of the floor upward on the scale</a:t>
            </a:r>
            <a:r>
              <a:rPr lang="en-US" sz="11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00" dirty="0" smtClean="0"/>
              <a:t>The </a:t>
            </a:r>
            <a:r>
              <a:rPr lang="en-US" sz="1100" dirty="0"/>
              <a:t>free-body diagram shows only the external forces acting on the </a:t>
            </a:r>
            <a:r>
              <a:rPr lang="en-US" sz="1100" dirty="0" smtClean="0"/>
              <a:t>designated system </a:t>
            </a:r>
            <a:r>
              <a:rPr lang="en-US" sz="1100" dirty="0"/>
              <a:t>of interest—the person.</a:t>
            </a:r>
            <a:endParaRPr lang="en-US" sz="11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231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4.26</a:t>
            </a:r>
            <a:endParaRPr lang="en-US" dirty="0"/>
          </a:p>
        </p:txBody>
      </p:sp>
      <p:pic>
        <p:nvPicPr>
          <p:cNvPr id="2" name="Picture Placeholder 1" descr="Figure_04_08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29" r="-41829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electric force field between a positively charged particle and a negatively charged particle. When a positive test charge is placed in the field, the charge </a:t>
            </a:r>
            <a:r>
              <a:rPr lang="en-US" sz="1600" dirty="0" smtClean="0"/>
              <a:t>will experience </a:t>
            </a:r>
            <a:r>
              <a:rPr lang="en-US" sz="1600" dirty="0"/>
              <a:t>a force in the direction of the force field lines.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5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4.27</a:t>
            </a:r>
            <a:endParaRPr lang="en-US" dirty="0"/>
          </a:p>
        </p:txBody>
      </p:sp>
      <p:pic>
        <p:nvPicPr>
          <p:cNvPr id="2" name="Picture Placeholder 1" descr="Figure_04_08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72" r="-13172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</a:rPr>
              <a:t>The exchange of masses resulting in repulsive forces</a:t>
            </a:r>
            <a:r>
              <a:rPr lang="en-US" sz="15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500" dirty="0" smtClean="0">
                <a:solidFill>
                  <a:schemeClr val="tx1"/>
                </a:solidFill>
              </a:rPr>
              <a:t>The </a:t>
            </a:r>
            <a:r>
              <a:rPr lang="en-US" sz="1500" dirty="0">
                <a:solidFill>
                  <a:schemeClr val="tx1"/>
                </a:solidFill>
              </a:rPr>
              <a:t>person throwing the basketball exerts a force </a:t>
            </a:r>
            <a:r>
              <a:rPr lang="en-US" sz="1500" b="1" dirty="0">
                <a:solidFill>
                  <a:schemeClr val="tx1"/>
                </a:solidFill>
              </a:rPr>
              <a:t>F</a:t>
            </a:r>
            <a:r>
              <a:rPr lang="en-US" sz="1500" baseline="-25000" dirty="0">
                <a:solidFill>
                  <a:schemeClr val="tx1"/>
                </a:solidFill>
              </a:rPr>
              <a:t>p1</a:t>
            </a:r>
            <a:r>
              <a:rPr lang="en-US" sz="1500" dirty="0">
                <a:solidFill>
                  <a:schemeClr val="tx1"/>
                </a:solidFill>
              </a:rPr>
              <a:t> on it toward the other person and feels </a:t>
            </a:r>
            <a:r>
              <a:rPr lang="en-US" sz="1500" dirty="0" smtClean="0">
                <a:solidFill>
                  <a:schemeClr val="tx1"/>
                </a:solidFill>
              </a:rPr>
              <a:t>a reaction </a:t>
            </a:r>
            <a:r>
              <a:rPr lang="en-US" sz="1500" dirty="0">
                <a:solidFill>
                  <a:schemeClr val="tx1"/>
                </a:solidFill>
              </a:rPr>
              <a:t>force </a:t>
            </a:r>
            <a:r>
              <a:rPr lang="en-US" sz="1500" b="1" dirty="0">
                <a:solidFill>
                  <a:schemeClr val="tx1"/>
                </a:solidFill>
              </a:rPr>
              <a:t>F</a:t>
            </a:r>
            <a:r>
              <a:rPr lang="en-US" sz="1500" baseline="-25000" dirty="0">
                <a:solidFill>
                  <a:schemeClr val="tx1"/>
                </a:solidFill>
              </a:rPr>
              <a:t>B</a:t>
            </a:r>
            <a:r>
              <a:rPr lang="en-US" sz="1500" dirty="0">
                <a:solidFill>
                  <a:schemeClr val="tx1"/>
                </a:solidFill>
              </a:rPr>
              <a:t> away from the second person</a:t>
            </a:r>
            <a:r>
              <a:rPr lang="en-US" sz="15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500" dirty="0" smtClean="0">
                <a:solidFill>
                  <a:schemeClr val="tx1"/>
                </a:solidFill>
              </a:rPr>
              <a:t>The </a:t>
            </a:r>
            <a:r>
              <a:rPr lang="en-US" sz="1500" dirty="0">
                <a:solidFill>
                  <a:schemeClr val="tx1"/>
                </a:solidFill>
              </a:rPr>
              <a:t>person catching the basketball exerts a force </a:t>
            </a:r>
            <a:r>
              <a:rPr lang="en-US" sz="1500" b="1" dirty="0">
                <a:solidFill>
                  <a:schemeClr val="tx1"/>
                </a:solidFill>
              </a:rPr>
              <a:t>F</a:t>
            </a:r>
            <a:r>
              <a:rPr lang="en-US" sz="1500" baseline="-25000" dirty="0">
                <a:solidFill>
                  <a:schemeClr val="tx1"/>
                </a:solidFill>
              </a:rPr>
              <a:t>p2</a:t>
            </a:r>
            <a:r>
              <a:rPr lang="en-US" sz="1500" dirty="0">
                <a:solidFill>
                  <a:schemeClr val="tx1"/>
                </a:solidFill>
              </a:rPr>
              <a:t> on it to stop the ball and feels a reaction force </a:t>
            </a:r>
            <a:r>
              <a:rPr lang="en-US" sz="1500" b="1" dirty="0">
                <a:solidFill>
                  <a:schemeClr val="tx1"/>
                </a:solidFill>
              </a:rPr>
              <a:t>F′</a:t>
            </a:r>
            <a:r>
              <a:rPr lang="en-US" sz="1500" baseline="-25000" dirty="0">
                <a:solidFill>
                  <a:schemeClr val="tx1"/>
                </a:solidFill>
              </a:rPr>
              <a:t>B</a:t>
            </a:r>
            <a:r>
              <a:rPr lang="en-US" sz="1500" dirty="0">
                <a:solidFill>
                  <a:schemeClr val="tx1"/>
                </a:solidFill>
              </a:rPr>
              <a:t> away </a:t>
            </a:r>
            <a:r>
              <a:rPr lang="en-US" sz="1500" dirty="0" smtClean="0">
                <a:solidFill>
                  <a:schemeClr val="tx1"/>
                </a:solidFill>
              </a:rPr>
              <a:t>from the </a:t>
            </a:r>
            <a:r>
              <a:rPr lang="en-US" sz="1500" dirty="0">
                <a:solidFill>
                  <a:schemeClr val="tx1"/>
                </a:solidFill>
              </a:rPr>
              <a:t>first person</a:t>
            </a:r>
            <a:r>
              <a:rPr lang="en-US" sz="15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500" dirty="0" smtClean="0">
                <a:solidFill>
                  <a:schemeClr val="tx1"/>
                </a:solidFill>
              </a:rPr>
              <a:t>The </a:t>
            </a:r>
            <a:r>
              <a:rPr lang="en-US" sz="1500" dirty="0">
                <a:solidFill>
                  <a:schemeClr val="tx1"/>
                </a:solidFill>
              </a:rPr>
              <a:t>analogous exchange of a meson between a proton and a neutron carries the strong nuclear forces </a:t>
            </a:r>
            <a:r>
              <a:rPr lang="en-US" sz="1500" b="1" dirty="0" err="1">
                <a:solidFill>
                  <a:schemeClr val="tx1"/>
                </a:solidFill>
              </a:rPr>
              <a:t>F</a:t>
            </a:r>
            <a:r>
              <a:rPr lang="en-US" sz="1500" baseline="-25000" dirty="0" err="1">
                <a:solidFill>
                  <a:schemeClr val="tx1"/>
                </a:solidFill>
              </a:rPr>
              <a:t>exch</a:t>
            </a:r>
            <a:r>
              <a:rPr lang="en-US" sz="1500" dirty="0">
                <a:solidFill>
                  <a:schemeClr val="tx1"/>
                </a:solidFill>
              </a:rPr>
              <a:t> and </a:t>
            </a:r>
            <a:r>
              <a:rPr lang="en-US" sz="1500" b="1" dirty="0" err="1">
                <a:solidFill>
                  <a:schemeClr val="tx1"/>
                </a:solidFill>
              </a:rPr>
              <a:t>F′</a:t>
            </a:r>
            <a:r>
              <a:rPr lang="en-US" sz="1500" baseline="-25000" dirty="0" err="1">
                <a:solidFill>
                  <a:schemeClr val="tx1"/>
                </a:solidFill>
              </a:rPr>
              <a:t>exch</a:t>
            </a:r>
            <a:r>
              <a:rPr lang="en-US" sz="1500" dirty="0">
                <a:solidFill>
                  <a:schemeClr val="tx1"/>
                </a:solidFill>
              </a:rPr>
              <a:t> between them. An </a:t>
            </a:r>
            <a:r>
              <a:rPr lang="en-US" sz="1500" dirty="0" smtClean="0">
                <a:solidFill>
                  <a:schemeClr val="tx1"/>
                </a:solidFill>
              </a:rPr>
              <a:t>attractive force </a:t>
            </a:r>
            <a:r>
              <a:rPr lang="en-US" sz="1500" dirty="0">
                <a:solidFill>
                  <a:schemeClr val="tx1"/>
                </a:solidFill>
              </a:rPr>
              <a:t>can also be exerted by the exchange of a mass—if person 2 pulled the basketball away from the first person as he tried to retain it, then the force between them </a:t>
            </a:r>
            <a:r>
              <a:rPr lang="en-US" sz="1500" dirty="0" smtClean="0">
                <a:solidFill>
                  <a:schemeClr val="tx1"/>
                </a:solidFill>
              </a:rPr>
              <a:t>would be </a:t>
            </a:r>
            <a:r>
              <a:rPr lang="en-US" sz="1500" dirty="0">
                <a:solidFill>
                  <a:schemeClr val="tx1"/>
                </a:solidFill>
              </a:rPr>
              <a:t>attractive.</a:t>
            </a:r>
            <a:endParaRPr lang="en-US" sz="15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81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Figure </a:t>
            </a:r>
            <a:r>
              <a:rPr lang="en-US" smtClean="0"/>
              <a:t>4.28</a:t>
            </a:r>
            <a:endParaRPr lang="en-US" dirty="0"/>
          </a:p>
        </p:txBody>
      </p:sp>
      <p:pic>
        <p:nvPicPr>
          <p:cNvPr id="2" name="Picture Placeholder 1" descr="Figure_04_08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71" b="-21171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250" dirty="0">
                <a:solidFill>
                  <a:schemeClr val="tx1"/>
                </a:solidFill>
              </a:rPr>
              <a:t>The world’s largest particle accelerator spans the border between Switzerland and France. Two beams, traveling in opposite directions close to the speed of light</a:t>
            </a:r>
            <a:r>
              <a:rPr lang="en-US" sz="1250" dirty="0" smtClean="0">
                <a:solidFill>
                  <a:schemeClr val="tx1"/>
                </a:solidFill>
              </a:rPr>
              <a:t>, collide </a:t>
            </a:r>
            <a:r>
              <a:rPr lang="en-US" sz="1250" dirty="0">
                <a:solidFill>
                  <a:schemeClr val="tx1"/>
                </a:solidFill>
              </a:rPr>
              <a:t>in a tube similar to the central tube shown here. External magnets determine the beam’s path. Special detectors will analyze particles created in these </a:t>
            </a:r>
            <a:r>
              <a:rPr lang="en-US" sz="1250" dirty="0" smtClean="0">
                <a:solidFill>
                  <a:schemeClr val="tx1"/>
                </a:solidFill>
              </a:rPr>
              <a:t>collisions. Questions </a:t>
            </a:r>
            <a:r>
              <a:rPr lang="en-US" sz="1250" dirty="0">
                <a:solidFill>
                  <a:schemeClr val="tx1"/>
                </a:solidFill>
              </a:rPr>
              <a:t>as broad as what is the origin of mass and what was matter like the first few seconds of our universe will be explored. This accelerator began preliminary </a:t>
            </a:r>
            <a:r>
              <a:rPr lang="en-US" sz="1250" dirty="0" smtClean="0">
                <a:solidFill>
                  <a:schemeClr val="tx1"/>
                </a:solidFill>
              </a:rPr>
              <a:t>operation </a:t>
            </a:r>
            <a:r>
              <a:rPr lang="fr-FR" sz="1250" dirty="0" smtClean="0">
                <a:solidFill>
                  <a:schemeClr val="tx1"/>
                </a:solidFill>
              </a:rPr>
              <a:t>in </a:t>
            </a:r>
            <a:r>
              <a:rPr lang="fr-FR" sz="1250" dirty="0">
                <a:solidFill>
                  <a:schemeClr val="tx1"/>
                </a:solidFill>
              </a:rPr>
              <a:t>2008. (</a:t>
            </a:r>
            <a:r>
              <a:rPr lang="fr-FR" sz="1250" dirty="0" err="1">
                <a:solidFill>
                  <a:schemeClr val="tx1"/>
                </a:solidFill>
              </a:rPr>
              <a:t>credit</a:t>
            </a:r>
            <a:r>
              <a:rPr lang="fr-FR" sz="1250" dirty="0">
                <a:solidFill>
                  <a:schemeClr val="tx1"/>
                </a:solidFill>
              </a:rPr>
              <a:t>: Frank Hommes)</a:t>
            </a:r>
            <a:endParaRPr lang="en-US" sz="1250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880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4.29</a:t>
            </a:r>
            <a:endParaRPr lang="en-US" dirty="0"/>
          </a:p>
        </p:txBody>
      </p:sp>
      <p:pic>
        <p:nvPicPr>
          <p:cNvPr id="2" name="Picture Placeholder 1" descr="Figure_04_08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45" r="-36345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520" dirty="0"/>
              <a:t>Space-based future experiments for the measurement of gravitational waves. Shown here is a drawing of LISA’s orbit. Each satellite of LISA will consist of a </a:t>
            </a:r>
            <a:r>
              <a:rPr lang="en-US" sz="1520" dirty="0" smtClean="0"/>
              <a:t>laser source </a:t>
            </a:r>
            <a:r>
              <a:rPr lang="en-US" sz="1520" dirty="0"/>
              <a:t>and a mass. The lasers will transmit a signal to measure the distance between each satellite’s test mass. The relative motion of these masses will provide </a:t>
            </a:r>
            <a:r>
              <a:rPr lang="en-US" sz="1520" dirty="0" smtClean="0"/>
              <a:t>information about </a:t>
            </a:r>
            <a:r>
              <a:rPr lang="en-US" sz="1520" dirty="0"/>
              <a:t>passing gravitational waves. (credit: </a:t>
            </a:r>
            <a:r>
              <a:rPr lang="en-US" sz="1520" dirty="0" smtClean="0"/>
              <a:t>NASA)</a:t>
            </a: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73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4.30</a:t>
            </a:r>
            <a:endParaRPr lang="en-US" dirty="0"/>
          </a:p>
        </p:txBody>
      </p:sp>
      <p:pic>
        <p:nvPicPr>
          <p:cNvPr id="2" name="Picture Placeholder 1" descr="Figure_04_05_10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4" b="-4054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 leg is suspended by a traction system in which wires are used to transmit forces. Frictionless pulleys change the direction of the force </a:t>
            </a:r>
            <a:r>
              <a:rPr lang="en-US" sz="1600" i="1" dirty="0">
                <a:solidFill>
                  <a:schemeClr val="tx1"/>
                </a:solidFill>
              </a:rPr>
              <a:t>T </a:t>
            </a:r>
            <a:r>
              <a:rPr lang="en-US" sz="1600" dirty="0">
                <a:solidFill>
                  <a:schemeClr val="tx1"/>
                </a:solidFill>
              </a:rPr>
              <a:t>without changing </a:t>
            </a:r>
            <a:r>
              <a:rPr lang="en-US" sz="1600" dirty="0" smtClean="0">
                <a:solidFill>
                  <a:schemeClr val="tx1"/>
                </a:solidFill>
              </a:rPr>
              <a:t>its magnitude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77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4.2</a:t>
            </a:r>
            <a:endParaRPr lang="en-US" dirty="0"/>
          </a:p>
        </p:txBody>
      </p:sp>
      <p:pic>
        <p:nvPicPr>
          <p:cNvPr id="2" name="Picture Placeholder 1" descr="Figure_04_00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9" b="-5329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600" dirty="0" err="1">
                <a:solidFill>
                  <a:srgbClr val="000000"/>
                </a:solidFill>
              </a:rPr>
              <a:t>Issac</a:t>
            </a:r>
            <a:r>
              <a:rPr lang="en-US" sz="1600" dirty="0">
                <a:solidFill>
                  <a:srgbClr val="000000"/>
                </a:solidFill>
              </a:rPr>
              <a:t> Newton’s monumental work, </a:t>
            </a:r>
            <a:r>
              <a:rPr lang="en-US" sz="1600" i="1" dirty="0" err="1">
                <a:solidFill>
                  <a:srgbClr val="000000"/>
                </a:solidFill>
              </a:rPr>
              <a:t>Philosophiae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Naturalis</a:t>
            </a:r>
            <a:r>
              <a:rPr lang="en-US" sz="1600" i="1" dirty="0">
                <a:solidFill>
                  <a:srgbClr val="000000"/>
                </a:solidFill>
              </a:rPr>
              <a:t> Principia </a:t>
            </a:r>
            <a:r>
              <a:rPr lang="en-US" sz="1600" i="1" dirty="0" err="1">
                <a:solidFill>
                  <a:srgbClr val="000000"/>
                </a:solidFill>
              </a:rPr>
              <a:t>Mathematica</a:t>
            </a:r>
            <a:r>
              <a:rPr lang="en-US" sz="1600" dirty="0">
                <a:solidFill>
                  <a:srgbClr val="000000"/>
                </a:solidFill>
              </a:rPr>
              <a:t>, was published in 1687.  </a:t>
            </a:r>
            <a:r>
              <a:rPr lang="en-US" sz="1600" dirty="0" smtClean="0">
                <a:solidFill>
                  <a:srgbClr val="000000"/>
                </a:solidFill>
              </a:rPr>
              <a:t>    It </a:t>
            </a:r>
            <a:r>
              <a:rPr lang="en-US" sz="1600" dirty="0">
                <a:solidFill>
                  <a:srgbClr val="000000"/>
                </a:solidFill>
              </a:rPr>
              <a:t>proposed scientific laws that are still used today </a:t>
            </a:r>
            <a:r>
              <a:rPr lang="en-US" sz="1600" dirty="0" smtClean="0">
                <a:solidFill>
                  <a:srgbClr val="000000"/>
                </a:solidFill>
              </a:rPr>
              <a:t>to describe </a:t>
            </a:r>
            <a:r>
              <a:rPr lang="en-US" sz="1600" dirty="0">
                <a:solidFill>
                  <a:srgbClr val="000000"/>
                </a:solidFill>
              </a:rPr>
              <a:t>the motion of objects. (credit: Service </a:t>
            </a:r>
            <a:r>
              <a:rPr lang="en-US" sz="1600" dirty="0" err="1">
                <a:solidFill>
                  <a:srgbClr val="000000"/>
                </a:solidFill>
              </a:rPr>
              <a:t>commun</a:t>
            </a:r>
            <a:r>
              <a:rPr lang="en-US" sz="1600" dirty="0">
                <a:solidFill>
                  <a:srgbClr val="000000"/>
                </a:solidFill>
              </a:rPr>
              <a:t> de la documentation de </a:t>
            </a:r>
            <a:r>
              <a:rPr lang="en-US" sz="1600" dirty="0" err="1">
                <a:solidFill>
                  <a:srgbClr val="000000"/>
                </a:solidFill>
              </a:rPr>
              <a:t>l'Université</a:t>
            </a:r>
            <a:r>
              <a:rPr lang="en-US" sz="1600" dirty="0">
                <a:solidFill>
                  <a:srgbClr val="000000"/>
                </a:solidFill>
              </a:rPr>
              <a:t> de Strasbourg)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4.31</a:t>
            </a:r>
            <a:endParaRPr lang="en-US" dirty="0"/>
          </a:p>
        </p:txBody>
      </p:sp>
      <p:pic>
        <p:nvPicPr>
          <p:cNvPr id="2" name="Picture Placeholder 1" descr="Figure_04_03_0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0" b="-2180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666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4.32</a:t>
            </a:r>
            <a:endParaRPr lang="en-US" dirty="0"/>
          </a:p>
        </p:txBody>
      </p:sp>
      <p:pic>
        <p:nvPicPr>
          <p:cNvPr id="2" name="Picture Placeholder 1" descr="Figure_04_03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0" b="-2180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893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4.33</a:t>
            </a:r>
            <a:endParaRPr lang="en-US" dirty="0"/>
          </a:p>
        </p:txBody>
      </p:sp>
      <p:pic>
        <p:nvPicPr>
          <p:cNvPr id="2" name="Picture Placeholder 1" descr="Figure_04_03_0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0" b="-2180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935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4.34</a:t>
            </a:r>
            <a:endParaRPr lang="en-US" dirty="0"/>
          </a:p>
        </p:txBody>
      </p:sp>
      <p:pic>
        <p:nvPicPr>
          <p:cNvPr id="2" name="Picture Placeholder 1" descr="Figure_04_05_1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08" r="-36908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 baby is weighed using a spring scale.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702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4.35</a:t>
            </a:r>
            <a:endParaRPr lang="en-US" dirty="0"/>
          </a:p>
        </p:txBody>
      </p:sp>
      <p:pic>
        <p:nvPicPr>
          <p:cNvPr id="2" name="Picture Placeholder 1" descr="Figure_04_06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9" b="-6529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760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4.36</a:t>
            </a:r>
            <a:endParaRPr lang="en-US" dirty="0"/>
          </a:p>
        </p:txBody>
      </p:sp>
      <p:pic>
        <p:nvPicPr>
          <p:cNvPr id="2" name="Picture Placeholder 1" descr="Figure_04_06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14" r="-38714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An overhead view of the horizontal forces acting on a child’s snow </a:t>
            </a:r>
            <a:r>
              <a:rPr lang="en-US" sz="1600" dirty="0" smtClean="0"/>
              <a:t>saucer </a:t>
            </a:r>
            <a:r>
              <a:rPr lang="sk-SK" sz="1600" dirty="0" smtClean="0"/>
              <a:t>sled</a:t>
            </a:r>
            <a:r>
              <a:rPr lang="sk-SK" sz="1600" dirty="0"/>
              <a:t>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926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4.37</a:t>
            </a:r>
            <a:endParaRPr lang="en-US" dirty="0"/>
          </a:p>
        </p:txBody>
      </p:sp>
      <p:pic>
        <p:nvPicPr>
          <p:cNvPr id="2" name="Picture Placeholder 1" descr="Figure_04_05_0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0" b="-82360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25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258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4.38</a:t>
            </a:r>
            <a:endParaRPr lang="en-US" dirty="0"/>
          </a:p>
        </p:txBody>
      </p:sp>
      <p:pic>
        <p:nvPicPr>
          <p:cNvPr id="2" name="Picture Placeholder 1" descr="Figure_04_06_0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86" r="-48586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Braces are used to apply forces to teeth to realign them. Shown in </a:t>
            </a:r>
            <a:r>
              <a:rPr lang="en-US" sz="1600" dirty="0" smtClean="0"/>
              <a:t>this figure </a:t>
            </a:r>
            <a:r>
              <a:rPr lang="en-US" sz="1600" dirty="0"/>
              <a:t>are the tensions applied by the wire to the protruding tooth. The total </a:t>
            </a:r>
            <a:r>
              <a:rPr lang="en-US" sz="1600" dirty="0" smtClean="0"/>
              <a:t>force applied </a:t>
            </a:r>
            <a:r>
              <a:rPr lang="en-US" sz="1600" dirty="0"/>
              <a:t>to the tooth by the wire, </a:t>
            </a:r>
            <a:r>
              <a:rPr lang="en-US" sz="1600" b="1" dirty="0"/>
              <a:t>F</a:t>
            </a:r>
            <a:r>
              <a:rPr lang="en-US" sz="1600" baseline="-25000" dirty="0"/>
              <a:t>app</a:t>
            </a:r>
            <a:r>
              <a:rPr lang="en-US" sz="1600" dirty="0"/>
              <a:t> , points straight toward the back of the mouth.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356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4.39</a:t>
            </a:r>
            <a:endParaRPr lang="en-US" dirty="0"/>
          </a:p>
        </p:txBody>
      </p:sp>
      <p:pic>
        <p:nvPicPr>
          <p:cNvPr id="2" name="Picture Placeholder 1" descr="Figure_04_06_0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58" r="-64158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600" dirty="0"/>
              <a:t>Superhero and Trusty Sidekick hang motionless on a rope as they try </a:t>
            </a:r>
            <a:r>
              <a:rPr lang="en-US" sz="1600" dirty="0" smtClean="0"/>
              <a:t>to figure </a:t>
            </a:r>
            <a:r>
              <a:rPr lang="en-US" sz="1600" dirty="0"/>
              <a:t>out what to do next. Will the tension be the same everywhere in the rope?</a:t>
            </a:r>
            <a:endParaRPr lang="en-US" sz="1600" dirty="0" smtClean="0"/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26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4.40</a:t>
            </a:r>
            <a:endParaRPr lang="en-US" dirty="0"/>
          </a:p>
        </p:txBody>
      </p:sp>
      <p:pic>
        <p:nvPicPr>
          <p:cNvPr id="2" name="Picture Placeholder 1" descr="Figure_04_07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34" r="-23734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r>
              <a:rPr lang="nl-NL" sz="1600" dirty="0">
                <a:solidFill>
                  <a:schemeClr val="tx1"/>
                </a:solidFill>
              </a:rPr>
              <a:t>Achilles </a:t>
            </a:r>
            <a:r>
              <a:rPr lang="nl-NL" sz="1600" dirty="0" err="1">
                <a:solidFill>
                  <a:schemeClr val="tx1"/>
                </a:solidFill>
              </a:rPr>
              <a:t>tendon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6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4.3</a:t>
            </a:r>
            <a:endParaRPr lang="en-US" dirty="0"/>
          </a:p>
        </p:txBody>
      </p:sp>
      <p:pic>
        <p:nvPicPr>
          <p:cNvPr id="2" name="Picture Placeholder 1" descr="Figure 04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8" r="-9258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Part (</a:t>
            </a:r>
            <a:r>
              <a:rPr lang="en-US" sz="1400" dirty="0">
                <a:solidFill>
                  <a:schemeClr val="tx1"/>
                </a:solidFill>
              </a:rPr>
              <a:t>a) shows an overhead view of two ice skaters pushing on a third. Forces are vectors and add like other vectors, so the total force on the third skater is in </a:t>
            </a:r>
            <a:r>
              <a:rPr lang="en-US" sz="1400" dirty="0" smtClean="0">
                <a:solidFill>
                  <a:schemeClr val="tx1"/>
                </a:solidFill>
              </a:rPr>
              <a:t>the direction </a:t>
            </a:r>
            <a:r>
              <a:rPr lang="en-US" sz="1400" dirty="0">
                <a:solidFill>
                  <a:schemeClr val="tx1"/>
                </a:solidFill>
              </a:rPr>
              <a:t>shown. In part (b), we see a free-body diagram representing the forces acting on the third skater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663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4.41</a:t>
            </a:r>
            <a:endParaRPr lang="en-US" dirty="0"/>
          </a:p>
        </p:txBody>
      </p:sp>
      <p:pic>
        <p:nvPicPr>
          <p:cNvPr id="2" name="Picture Placeholder 1" descr="Figure_04_07_0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94" b="-8194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The force </a:t>
            </a:r>
            <a:r>
              <a:rPr lang="en-US" sz="1600" b="1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needed to hold steady the person being rescued from </a:t>
            </a:r>
            <a:r>
              <a:rPr lang="en-US" sz="1600" dirty="0" smtClean="0">
                <a:solidFill>
                  <a:schemeClr val="tx1"/>
                </a:solidFill>
              </a:rPr>
              <a:t>the fire </a:t>
            </a:r>
            <a:r>
              <a:rPr lang="en-US" sz="1600" dirty="0">
                <a:solidFill>
                  <a:schemeClr val="tx1"/>
                </a:solidFill>
              </a:rPr>
              <a:t>is less than her weight and less than the force </a:t>
            </a:r>
            <a:r>
              <a:rPr lang="en-US" sz="1600" b="1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 in the other rope, since </a:t>
            </a:r>
            <a:r>
              <a:rPr lang="en-US" sz="1600" dirty="0" smtClean="0">
                <a:solidFill>
                  <a:schemeClr val="tx1"/>
                </a:solidFill>
              </a:rPr>
              <a:t>the more </a:t>
            </a:r>
            <a:r>
              <a:rPr lang="en-US" sz="1600" dirty="0">
                <a:solidFill>
                  <a:schemeClr val="tx1"/>
                </a:solidFill>
              </a:rPr>
              <a:t>vertical rope supports a greater part of her weight (a vertical force).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6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This PowerPoint file </a:t>
            </a:r>
            <a:r>
              <a:rPr lang="en-US" dirty="0"/>
              <a:t>is copyright 2011-2013, Rice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667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4.4</a:t>
            </a:r>
            <a:endParaRPr lang="en-US" dirty="0"/>
          </a:p>
        </p:txBody>
      </p:sp>
      <p:pic>
        <p:nvPicPr>
          <p:cNvPr id="2" name="Picture Placeholder 1" descr="Figure_04_01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09" b="-9309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400" dirty="0"/>
              <a:t>The force exerted by a stretched spring can be used as a standard unit of force. (a) This spring has a length </a:t>
            </a:r>
            <a:r>
              <a:rPr lang="en-US" sz="1400" i="1" dirty="0"/>
              <a:t>x </a:t>
            </a:r>
            <a:r>
              <a:rPr lang="en-US" sz="1400" dirty="0"/>
              <a:t>when undistorted. (b) When stretched a </a:t>
            </a:r>
            <a:r>
              <a:rPr lang="en-US" sz="1400" dirty="0" smtClean="0"/>
              <a:t>distance </a:t>
            </a:r>
            <a:r>
              <a:rPr lang="en-US" sz="1400" dirty="0" err="1" smtClean="0"/>
              <a:t>Δ</a:t>
            </a:r>
            <a:r>
              <a:rPr lang="en-US" sz="1400" i="1" dirty="0" err="1" smtClean="0"/>
              <a:t>x</a:t>
            </a:r>
            <a:r>
              <a:rPr lang="en-US" sz="1400" i="1" dirty="0" smtClean="0"/>
              <a:t> </a:t>
            </a:r>
            <a:r>
              <a:rPr lang="en-US" sz="1400" dirty="0"/>
              <a:t>, the spring exerts a restoring force, </a:t>
            </a:r>
            <a:r>
              <a:rPr lang="en-US" sz="1400" b="1" dirty="0" err="1"/>
              <a:t>F</a:t>
            </a:r>
            <a:r>
              <a:rPr lang="en-US" sz="1400" baseline="-25000" dirty="0" err="1"/>
              <a:t>restore</a:t>
            </a:r>
            <a:r>
              <a:rPr lang="en-US" sz="1400" dirty="0"/>
              <a:t> , which is reproducible. (c) A spring scale is one device that uses a spring to measure force. The force </a:t>
            </a:r>
            <a:r>
              <a:rPr lang="en-US" sz="1400" b="1" dirty="0" err="1"/>
              <a:t>F</a:t>
            </a:r>
            <a:r>
              <a:rPr lang="en-US" sz="1400" baseline="-25000" dirty="0" err="1"/>
              <a:t>restore</a:t>
            </a:r>
            <a:r>
              <a:rPr lang="en-US" sz="1400" dirty="0"/>
              <a:t> </a:t>
            </a:r>
            <a:r>
              <a:rPr lang="en-US" sz="1400" dirty="0" smtClean="0"/>
              <a:t>is exerted </a:t>
            </a:r>
            <a:r>
              <a:rPr lang="en-US" sz="1400" dirty="0"/>
              <a:t>on whatever is attached to the hook. Here </a:t>
            </a:r>
            <a:r>
              <a:rPr lang="en-US" sz="1400" b="1" dirty="0" err="1"/>
              <a:t>F</a:t>
            </a:r>
            <a:r>
              <a:rPr lang="en-US" sz="1400" baseline="-25000" dirty="0" err="1"/>
              <a:t>restore</a:t>
            </a:r>
            <a:r>
              <a:rPr lang="en-US" sz="1400" dirty="0"/>
              <a:t> has a magnitude of 6 units in the force standard being employed.</a:t>
            </a:r>
            <a:endParaRPr lang="en-US" sz="14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32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4.5</a:t>
            </a:r>
            <a:endParaRPr lang="en-US" dirty="0"/>
          </a:p>
        </p:txBody>
      </p:sp>
      <p:pic>
        <p:nvPicPr>
          <p:cNvPr id="2" name="Picture Placeholder 1" descr="Figure 04_03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58" b="-24758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Different forces exerted on the same mass produce different accelerations</a:t>
            </a:r>
            <a:r>
              <a:rPr lang="en-US" sz="13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300" dirty="0" smtClean="0">
                <a:solidFill>
                  <a:schemeClr val="tx1"/>
                </a:solidFill>
              </a:rPr>
              <a:t>Two </a:t>
            </a:r>
            <a:r>
              <a:rPr lang="en-US" sz="1300" dirty="0">
                <a:solidFill>
                  <a:schemeClr val="tx1"/>
                </a:solidFill>
              </a:rPr>
              <a:t>children push a wagon with a child in it. Arrows representing all external </a:t>
            </a:r>
            <a:r>
              <a:rPr lang="en-US" sz="1300" dirty="0" smtClean="0">
                <a:solidFill>
                  <a:schemeClr val="tx1"/>
                </a:solidFill>
              </a:rPr>
              <a:t>forces are </a:t>
            </a:r>
            <a:r>
              <a:rPr lang="en-US" sz="1300" dirty="0">
                <a:solidFill>
                  <a:schemeClr val="tx1"/>
                </a:solidFill>
              </a:rPr>
              <a:t>shown. The system of interest is the wagon and its rider. The weight </a:t>
            </a:r>
            <a:r>
              <a:rPr lang="en-US" sz="1300" b="1" dirty="0">
                <a:solidFill>
                  <a:schemeClr val="tx1"/>
                </a:solidFill>
              </a:rPr>
              <a:t>w </a:t>
            </a:r>
            <a:r>
              <a:rPr lang="en-US" sz="1300" dirty="0">
                <a:solidFill>
                  <a:schemeClr val="tx1"/>
                </a:solidFill>
              </a:rPr>
              <a:t>of the system and the support of the ground </a:t>
            </a:r>
            <a:r>
              <a:rPr lang="en-US" sz="1300" b="1" dirty="0">
                <a:solidFill>
                  <a:schemeClr val="tx1"/>
                </a:solidFill>
              </a:rPr>
              <a:t>N </a:t>
            </a:r>
            <a:r>
              <a:rPr lang="en-US" sz="1300" dirty="0">
                <a:solidFill>
                  <a:schemeClr val="tx1"/>
                </a:solidFill>
              </a:rPr>
              <a:t>are also shown </a:t>
            </a:r>
            <a:r>
              <a:rPr lang="en-US" sz="1300" dirty="0" smtClean="0">
                <a:solidFill>
                  <a:schemeClr val="tx1"/>
                </a:solidFill>
              </a:rPr>
              <a:t>for completeness </a:t>
            </a:r>
            <a:r>
              <a:rPr lang="en-US" sz="1300" dirty="0">
                <a:solidFill>
                  <a:schemeClr val="tx1"/>
                </a:solidFill>
              </a:rPr>
              <a:t>and </a:t>
            </a:r>
            <a:r>
              <a:rPr lang="en-US" sz="1300" dirty="0" smtClean="0">
                <a:solidFill>
                  <a:schemeClr val="tx1"/>
                </a:solidFill>
              </a:rPr>
              <a:t>are assumed </a:t>
            </a:r>
            <a:r>
              <a:rPr lang="en-US" sz="1300" dirty="0">
                <a:solidFill>
                  <a:schemeClr val="tx1"/>
                </a:solidFill>
              </a:rPr>
              <a:t>to cancel. The vector </a:t>
            </a:r>
            <a:r>
              <a:rPr lang="en-US" sz="1300" b="1" dirty="0">
                <a:solidFill>
                  <a:schemeClr val="tx1"/>
                </a:solidFill>
              </a:rPr>
              <a:t>f </a:t>
            </a:r>
            <a:r>
              <a:rPr lang="en-US" sz="1300" dirty="0">
                <a:solidFill>
                  <a:schemeClr val="tx1"/>
                </a:solidFill>
              </a:rPr>
              <a:t>represents the friction acting on the wagon, and it acts to the left, opposing the motion of the wagon</a:t>
            </a:r>
            <a:r>
              <a:rPr lang="en-US" sz="13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300" dirty="0" smtClean="0">
                <a:solidFill>
                  <a:schemeClr val="tx1"/>
                </a:solidFill>
              </a:rPr>
              <a:t>All </a:t>
            </a:r>
            <a:r>
              <a:rPr lang="en-US" sz="1300" dirty="0">
                <a:solidFill>
                  <a:schemeClr val="tx1"/>
                </a:solidFill>
              </a:rPr>
              <a:t>of the external forces acting </a:t>
            </a:r>
            <a:r>
              <a:rPr lang="en-US" sz="1300" dirty="0" smtClean="0">
                <a:solidFill>
                  <a:schemeClr val="tx1"/>
                </a:solidFill>
              </a:rPr>
              <a:t>on the </a:t>
            </a:r>
            <a:r>
              <a:rPr lang="en-US" sz="1300" dirty="0">
                <a:solidFill>
                  <a:schemeClr val="tx1"/>
                </a:solidFill>
              </a:rPr>
              <a:t>system add together to produce a net force, </a:t>
            </a:r>
            <a:r>
              <a:rPr lang="en-US" sz="1300" b="1" dirty="0" err="1">
                <a:solidFill>
                  <a:schemeClr val="tx1"/>
                </a:solidFill>
              </a:rPr>
              <a:t>F</a:t>
            </a:r>
            <a:r>
              <a:rPr lang="en-US" sz="1300" baseline="-25000" dirty="0" err="1">
                <a:solidFill>
                  <a:schemeClr val="tx1"/>
                </a:solidFill>
              </a:rPr>
              <a:t>net</a:t>
            </a:r>
            <a:r>
              <a:rPr lang="en-US" sz="1300" baseline="-25000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. The free-body diagram shows all of the forces acting on the system of interest. The dot represents the center of </a:t>
            </a:r>
            <a:r>
              <a:rPr lang="en-US" sz="1300" dirty="0" smtClean="0">
                <a:solidFill>
                  <a:schemeClr val="tx1"/>
                </a:solidFill>
              </a:rPr>
              <a:t>mass of </a:t>
            </a:r>
            <a:r>
              <a:rPr lang="en-US" sz="1300" dirty="0">
                <a:solidFill>
                  <a:schemeClr val="tx1"/>
                </a:solidFill>
              </a:rPr>
              <a:t>the system. Each force vector extends from this dot. Because there are two forces acting to the right, we draw the vectors collinearly</a:t>
            </a:r>
            <a:r>
              <a:rPr lang="en-US" sz="13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300" dirty="0" smtClean="0">
                <a:solidFill>
                  <a:schemeClr val="tx1"/>
                </a:solidFill>
              </a:rPr>
              <a:t>A </a:t>
            </a:r>
            <a:r>
              <a:rPr lang="en-US" sz="1300" dirty="0">
                <a:solidFill>
                  <a:schemeClr val="tx1"/>
                </a:solidFill>
              </a:rPr>
              <a:t>larger net external force </a:t>
            </a:r>
            <a:r>
              <a:rPr lang="en-US" sz="1300" dirty="0" smtClean="0">
                <a:solidFill>
                  <a:schemeClr val="tx1"/>
                </a:solidFill>
              </a:rPr>
              <a:t>produces a </a:t>
            </a:r>
            <a:r>
              <a:rPr lang="en-US" sz="1300" dirty="0">
                <a:solidFill>
                  <a:schemeClr val="tx1"/>
                </a:solidFill>
              </a:rPr>
              <a:t>larger acceleration ( </a:t>
            </a:r>
            <a:r>
              <a:rPr lang="en-US" sz="1300" b="1" dirty="0">
                <a:solidFill>
                  <a:schemeClr val="tx1"/>
                </a:solidFill>
              </a:rPr>
              <a:t>a′ </a:t>
            </a:r>
            <a:r>
              <a:rPr lang="en-US" sz="1300" dirty="0">
                <a:solidFill>
                  <a:schemeClr val="tx1"/>
                </a:solidFill>
              </a:rPr>
              <a:t>&gt; </a:t>
            </a:r>
            <a:r>
              <a:rPr lang="en-US" sz="1300" b="1" dirty="0">
                <a:solidFill>
                  <a:schemeClr val="tx1"/>
                </a:solidFill>
              </a:rPr>
              <a:t>a </a:t>
            </a:r>
            <a:r>
              <a:rPr lang="en-US" sz="1300" dirty="0">
                <a:solidFill>
                  <a:schemeClr val="tx1"/>
                </a:solidFill>
              </a:rPr>
              <a:t>) when an adult pushes the child.</a:t>
            </a:r>
            <a:endParaRPr lang="en-US" sz="13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34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4.6</a:t>
            </a:r>
            <a:endParaRPr lang="en-US" dirty="0"/>
          </a:p>
        </p:txBody>
      </p:sp>
      <p:pic>
        <p:nvPicPr>
          <p:cNvPr id="2" name="Picture Placeholder 1" descr="Figure 04_03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1" r="-4591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000" dirty="0"/>
              <a:t>The same force exerted on systems of different masses produces different accelerations</a:t>
            </a:r>
            <a:r>
              <a:rPr lang="en-US" sz="10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000" dirty="0" smtClean="0"/>
              <a:t>A </a:t>
            </a:r>
            <a:r>
              <a:rPr lang="en-US" sz="1000" dirty="0"/>
              <a:t>basketball player pushes on a basketball to make a pass. (The </a:t>
            </a:r>
            <a:r>
              <a:rPr lang="en-US" sz="1000" dirty="0" smtClean="0"/>
              <a:t>effect of </a:t>
            </a:r>
            <a:r>
              <a:rPr lang="en-US" sz="1000" dirty="0"/>
              <a:t>gravity on the ball is ignored.</a:t>
            </a:r>
            <a:r>
              <a:rPr lang="en-US" sz="1000" dirty="0" smtClean="0"/>
              <a:t>)</a:t>
            </a:r>
          </a:p>
          <a:p>
            <a:pPr marL="342900" indent="-342900">
              <a:buAutoNum type="alphaLcParenBoth"/>
            </a:pPr>
            <a:r>
              <a:rPr lang="en-US" sz="1000" dirty="0" smtClean="0"/>
              <a:t>The </a:t>
            </a:r>
            <a:r>
              <a:rPr lang="en-US" sz="1000" dirty="0"/>
              <a:t>same player exerts an identical force on a stalled SUV and produces a far smaller acceleration (even if friction is negligible)</a:t>
            </a:r>
            <a:r>
              <a:rPr lang="en-US" sz="10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000" dirty="0" smtClean="0"/>
              <a:t>The free</a:t>
            </a:r>
            <a:r>
              <a:rPr lang="en-US" sz="1000" dirty="0"/>
              <a:t>-body diagrams are identical, permitting direct comparison of the two situations. A series of patterns for the free-body diagram will emerge as you do more problems.</a:t>
            </a:r>
            <a:endParaRPr lang="en-US" sz="10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4.7</a:t>
            </a:r>
            <a:endParaRPr lang="en-US" dirty="0"/>
          </a:p>
        </p:txBody>
      </p:sp>
      <p:pic>
        <p:nvPicPr>
          <p:cNvPr id="2" name="Picture Placeholder 1" descr="Figure 04_03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64" r="-21564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net force on a lawn mower is 51 N to the right. At what rate does the lawn mower accelerate to the right?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59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4.8</a:t>
            </a:r>
            <a:endParaRPr lang="en-US" dirty="0"/>
          </a:p>
        </p:txBody>
      </p:sp>
      <p:pic>
        <p:nvPicPr>
          <p:cNvPr id="2" name="Picture Placeholder 1" descr="Figure 04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79" r="-43979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350" dirty="0"/>
              <a:t>A sled experiences a rocket thrust that accelerates it to the right. Each rocket creates an identical thrust </a:t>
            </a:r>
            <a:r>
              <a:rPr lang="en-US" sz="1350" b="1" dirty="0"/>
              <a:t>T </a:t>
            </a:r>
            <a:r>
              <a:rPr lang="en-US" sz="1350" dirty="0"/>
              <a:t>. As in other situations where there is </a:t>
            </a:r>
            <a:r>
              <a:rPr lang="en-US" sz="1350" dirty="0" smtClean="0"/>
              <a:t>only horizontal </a:t>
            </a:r>
            <a:r>
              <a:rPr lang="en-US" sz="1350" dirty="0"/>
              <a:t>acceleration, the vertical forces cancel. The ground exerts an upward force </a:t>
            </a:r>
            <a:r>
              <a:rPr lang="en-US" sz="1350" b="1" dirty="0"/>
              <a:t>N </a:t>
            </a:r>
            <a:r>
              <a:rPr lang="en-US" sz="1350" dirty="0"/>
              <a:t>on the system that is equal in magnitude and opposite in direction to its weight</a:t>
            </a:r>
            <a:r>
              <a:rPr lang="en-US" sz="1350" dirty="0" smtClean="0"/>
              <a:t>, </a:t>
            </a:r>
            <a:r>
              <a:rPr lang="en-US" sz="1350" b="1" dirty="0" smtClean="0"/>
              <a:t>w </a:t>
            </a:r>
            <a:r>
              <a:rPr lang="en-US" sz="1350" dirty="0"/>
              <a:t>. The system here is the sled, its rockets, and rider, so none of the forces </a:t>
            </a:r>
            <a:r>
              <a:rPr lang="en-US" sz="1350" i="1" dirty="0"/>
              <a:t>between </a:t>
            </a:r>
            <a:r>
              <a:rPr lang="en-US" sz="1350" dirty="0"/>
              <a:t>these objects are considered. The arrow representing friction ( </a:t>
            </a:r>
            <a:r>
              <a:rPr lang="en-US" sz="1350" b="1" dirty="0"/>
              <a:t>f </a:t>
            </a:r>
            <a:r>
              <a:rPr lang="en-US" sz="1350" dirty="0"/>
              <a:t>) is drawn </a:t>
            </a:r>
            <a:r>
              <a:rPr lang="en-US" sz="1350" dirty="0" smtClean="0"/>
              <a:t>larger than scale</a:t>
            </a:r>
            <a:r>
              <a:rPr lang="en-US" sz="1350" dirty="0"/>
              <a:t>.</a:t>
            </a:r>
            <a:endParaRPr lang="en-US" sz="135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432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2805</Words>
  <Application>Microsoft Macintosh PowerPoint</Application>
  <PresentationFormat>On-screen Show (4:3)</PresentationFormat>
  <Paragraphs>98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Essential</vt:lpstr>
      <vt:lpstr>PowerPoint Presentation</vt:lpstr>
      <vt:lpstr>Figure 4.1</vt:lpstr>
      <vt:lpstr>Figure 4.2</vt:lpstr>
      <vt:lpstr>Figure 4.3</vt:lpstr>
      <vt:lpstr>Figure 4.4</vt:lpstr>
      <vt:lpstr>Figure 4.5</vt:lpstr>
      <vt:lpstr>Figure 4.6</vt:lpstr>
      <vt:lpstr>Figure 4.7</vt:lpstr>
      <vt:lpstr>Figure 4.8</vt:lpstr>
      <vt:lpstr>Figure 4.9</vt:lpstr>
      <vt:lpstr>Figure 4.10</vt:lpstr>
      <vt:lpstr>Figure 4.12</vt:lpstr>
      <vt:lpstr>Figure 4.13</vt:lpstr>
      <vt:lpstr>Figure 4.14</vt:lpstr>
      <vt:lpstr>Figure 4.15</vt:lpstr>
      <vt:lpstr>Figure 4.16</vt:lpstr>
      <vt:lpstr>Figure 4.17</vt:lpstr>
      <vt:lpstr>Figure 4.18</vt:lpstr>
      <vt:lpstr>Figure 4.19</vt:lpstr>
      <vt:lpstr>Figure 4.20</vt:lpstr>
      <vt:lpstr>Figure 4.22</vt:lpstr>
      <vt:lpstr>Figure 4.23</vt:lpstr>
      <vt:lpstr>Figure 4.24</vt:lpstr>
      <vt:lpstr>Figure 4.25</vt:lpstr>
      <vt:lpstr>Figure 4.26</vt:lpstr>
      <vt:lpstr>Figure 4.27</vt:lpstr>
      <vt:lpstr>Figure 4.28</vt:lpstr>
      <vt:lpstr>Figure 4.29</vt:lpstr>
      <vt:lpstr>Figure 4.30</vt:lpstr>
      <vt:lpstr>Figure 4.31</vt:lpstr>
      <vt:lpstr>Figure 4.32</vt:lpstr>
      <vt:lpstr>Figure 4.33</vt:lpstr>
      <vt:lpstr>Figure 4.34</vt:lpstr>
      <vt:lpstr>Figure 4.35</vt:lpstr>
      <vt:lpstr>Figure 4.36</vt:lpstr>
      <vt:lpstr>Figure 4.37</vt:lpstr>
      <vt:lpstr>Figure 4.38</vt:lpstr>
      <vt:lpstr>Figure 4.39</vt:lpstr>
      <vt:lpstr>Figure 4.40</vt:lpstr>
      <vt:lpstr>Figure 4.41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DSP</cp:lastModifiedBy>
  <cp:revision>86</cp:revision>
  <dcterms:created xsi:type="dcterms:W3CDTF">2012-06-04T02:13:36Z</dcterms:created>
  <dcterms:modified xsi:type="dcterms:W3CDTF">2013-12-05T21:47:30Z</dcterms:modified>
</cp:coreProperties>
</file>