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64"/>
  </p:handoutMasterIdLst>
  <p:sldIdLst>
    <p:sldId id="256" r:id="rId2"/>
    <p:sldId id="312" r:id="rId3"/>
    <p:sldId id="315" r:id="rId4"/>
    <p:sldId id="316" r:id="rId5"/>
    <p:sldId id="317" r:id="rId6"/>
    <p:sldId id="318" r:id="rId7"/>
    <p:sldId id="313" r:id="rId8"/>
    <p:sldId id="319" r:id="rId9"/>
    <p:sldId id="321" r:id="rId10"/>
    <p:sldId id="314" r:id="rId11"/>
    <p:sldId id="322" r:id="rId12"/>
    <p:sldId id="323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25" r:id="rId21"/>
    <p:sldId id="334" r:id="rId22"/>
    <p:sldId id="336" r:id="rId23"/>
    <p:sldId id="337" r:id="rId24"/>
    <p:sldId id="338" r:id="rId25"/>
    <p:sldId id="324" r:id="rId26"/>
    <p:sldId id="335" r:id="rId27"/>
    <p:sldId id="339" r:id="rId28"/>
    <p:sldId id="341" r:id="rId29"/>
    <p:sldId id="340" r:id="rId30"/>
    <p:sldId id="344" r:id="rId31"/>
    <p:sldId id="345" r:id="rId32"/>
    <p:sldId id="346" r:id="rId33"/>
    <p:sldId id="347" r:id="rId34"/>
    <p:sldId id="348" r:id="rId35"/>
    <p:sldId id="349" r:id="rId36"/>
    <p:sldId id="342" r:id="rId37"/>
    <p:sldId id="343" r:id="rId38"/>
    <p:sldId id="350" r:id="rId39"/>
    <p:sldId id="351" r:id="rId40"/>
    <p:sldId id="353" r:id="rId41"/>
    <p:sldId id="355" r:id="rId42"/>
    <p:sldId id="356" r:id="rId43"/>
    <p:sldId id="358" r:id="rId44"/>
    <p:sldId id="360" r:id="rId45"/>
    <p:sldId id="359" r:id="rId46"/>
    <p:sldId id="361" r:id="rId47"/>
    <p:sldId id="352" r:id="rId48"/>
    <p:sldId id="362" r:id="rId49"/>
    <p:sldId id="363" r:id="rId50"/>
    <p:sldId id="369" r:id="rId51"/>
    <p:sldId id="366" r:id="rId52"/>
    <p:sldId id="365" r:id="rId53"/>
    <p:sldId id="367" r:id="rId54"/>
    <p:sldId id="364" r:id="rId55"/>
    <p:sldId id="370" r:id="rId56"/>
    <p:sldId id="371" r:id="rId57"/>
    <p:sldId id="368" r:id="rId58"/>
    <p:sldId id="372" r:id="rId59"/>
    <p:sldId id="373" r:id="rId60"/>
    <p:sldId id="375" r:id="rId61"/>
    <p:sldId id="374" r:id="rId62"/>
    <p:sldId id="376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00" autoAdjust="0"/>
  </p:normalViewPr>
  <p:slideViewPr>
    <p:cSldViewPr snapToGrid="0" snapToObjects="1">
      <p:cViewPr>
        <p:scale>
          <a:sx n="75" d="100"/>
          <a:sy n="75" d="100"/>
        </p:scale>
        <p:origin x="-9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310F03-FC83-4E11-8558-AE8A84515371}" type="datetimeFigureOut">
              <a:rPr lang="en-US"/>
              <a:pPr>
                <a:defRPr/>
              </a:pPr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2D4EAB-08FF-4A94-84C5-535EB0AB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D7D9-81E5-4EEC-85C7-A3D8780B97A4}" type="datetime4">
              <a:rPr lang="en-US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4547-4185-4266-B4E4-2581C1A8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DB5D-5956-4717-B2E0-D781475071B8}" type="datetime4">
              <a:rPr lang="en-US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85B0-FE98-4A5B-9A50-1292CD97E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9DFD-AF57-4C83-8053-60D32C84DF7C}" type="datetime4">
              <a:rPr lang="en-US"/>
              <a:pPr>
                <a:defRPr/>
              </a:pPr>
              <a:t>December 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F162-EC8D-4B5B-975F-B8B0EEBB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0" y="788988"/>
            <a:ext cx="914400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500" dirty="0" smtClean="0"/>
              <a:t>College Physics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3B52-B7B0-4435-A810-D5A8ECCD14B8}" type="datetime4">
              <a:rPr lang="en-US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D8C27C6-00DF-4890-8154-3F9BE9A134E3}" type="datetime4">
              <a:rPr lang="en-US"/>
              <a:pPr>
                <a:defRPr/>
              </a:pPr>
              <a:t>December 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657" y="683419"/>
            <a:ext cx="1316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56169A9-3380-4EA0-9DA0-2D35F2C8D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 cap="all" spc="-60">
          <a:solidFill>
            <a:srgbClr val="6CB25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CB255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Clr>
          <a:srgbClr val="6CB255"/>
        </a:buClr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CB255"/>
        </a:buClr>
        <a:buFont typeface="Arial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Relationship Id="rId3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8988"/>
            <a:ext cx="914400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College Physics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3 TWO-DIMENSIONAL KINEMATICS</a:t>
            </a:r>
            <a:endParaRPr lang="en-US" sz="2000" b="1" cap="none" dirty="0">
              <a:solidFill>
                <a:srgbClr val="212F62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OSC-Stacked-TM-RGB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5507038"/>
            <a:ext cx="150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3.10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0" y="1314086"/>
            <a:ext cx="4030663" cy="4844191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To describe the resultant vector for the person walking in a city considered in </a:t>
            </a:r>
            <a:r>
              <a:rPr lang="en-US" sz="1600" b="1" dirty="0" smtClean="0">
                <a:solidFill>
                  <a:srgbClr val="000000"/>
                </a:solidFill>
              </a:rPr>
              <a:t>Figure 3.9 </a:t>
            </a:r>
            <a:r>
              <a:rPr lang="en-US" sz="1600" dirty="0" smtClean="0">
                <a:solidFill>
                  <a:srgbClr val="000000"/>
                </a:solidFill>
              </a:rPr>
              <a:t>graphically, draw an arrow to represent the total displacement vector </a:t>
            </a:r>
            <a:r>
              <a:rPr lang="en-US" sz="1600" b="1" dirty="0" smtClean="0">
                <a:solidFill>
                  <a:srgbClr val="000000"/>
                </a:solidFill>
              </a:rPr>
              <a:t>D 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Using </a:t>
            </a:r>
            <a:r>
              <a:rPr lang="en-US" sz="1600" dirty="0">
                <a:solidFill>
                  <a:srgbClr val="000000"/>
                </a:solidFill>
              </a:rPr>
              <a:t>a protractor, draw a line at an angle </a:t>
            </a:r>
            <a:r>
              <a:rPr lang="en-US" sz="1600" i="1" dirty="0">
                <a:solidFill>
                  <a:srgbClr val="000000"/>
                </a:solidFill>
              </a:rPr>
              <a:t>θ </a:t>
            </a:r>
            <a:r>
              <a:rPr lang="en-US" sz="1600" dirty="0">
                <a:solidFill>
                  <a:srgbClr val="000000"/>
                </a:solidFill>
              </a:rPr>
              <a:t>relative to the east-west axis. The length </a:t>
            </a:r>
            <a:r>
              <a:rPr lang="en-US" sz="1600" i="1" dirty="0">
                <a:solidFill>
                  <a:srgbClr val="000000"/>
                </a:solidFill>
              </a:rPr>
              <a:t>D </a:t>
            </a:r>
            <a:r>
              <a:rPr lang="en-US" sz="1600" dirty="0">
                <a:solidFill>
                  <a:srgbClr val="000000"/>
                </a:solidFill>
              </a:rPr>
              <a:t>of the arrow is proportional to the vector’s magnitude and is measured along </a:t>
            </a:r>
            <a:r>
              <a:rPr lang="en-US" sz="1600" dirty="0" smtClean="0">
                <a:solidFill>
                  <a:srgbClr val="000000"/>
                </a:solidFill>
              </a:rPr>
              <a:t>the line </a:t>
            </a:r>
            <a:r>
              <a:rPr lang="en-US" sz="1600" dirty="0">
                <a:solidFill>
                  <a:srgbClr val="000000"/>
                </a:solidFill>
              </a:rPr>
              <a:t>with a ruler. </a:t>
            </a:r>
            <a:r>
              <a:rPr lang="en-US" sz="1600" dirty="0" smtClean="0">
                <a:solidFill>
                  <a:srgbClr val="000000"/>
                </a:solidFill>
              </a:rPr>
              <a:t>     In </a:t>
            </a:r>
            <a:r>
              <a:rPr lang="en-US" sz="1600" dirty="0">
                <a:solidFill>
                  <a:srgbClr val="000000"/>
                </a:solidFill>
              </a:rPr>
              <a:t>this example, the magnitude </a:t>
            </a:r>
            <a:r>
              <a:rPr lang="en-US" sz="1600" i="1" dirty="0">
                <a:solidFill>
                  <a:srgbClr val="000000"/>
                </a:solidFill>
              </a:rPr>
              <a:t>D </a:t>
            </a:r>
            <a:r>
              <a:rPr lang="en-US" sz="1600" dirty="0">
                <a:solidFill>
                  <a:srgbClr val="000000"/>
                </a:solidFill>
              </a:rPr>
              <a:t>of the vector is 10.3 units, and the direction </a:t>
            </a:r>
            <a:r>
              <a:rPr lang="en-US" sz="1600" i="1" dirty="0">
                <a:solidFill>
                  <a:srgbClr val="000000"/>
                </a:solidFill>
              </a:rPr>
              <a:t>θ </a:t>
            </a:r>
            <a:r>
              <a:rPr lang="en-US" sz="1600" dirty="0">
                <a:solidFill>
                  <a:srgbClr val="000000"/>
                </a:solidFill>
              </a:rPr>
              <a:t>is 29.1º north of east.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56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3.11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8124"/>
            <a:ext cx="8062913" cy="3288915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100" b="1" dirty="0"/>
              <a:t>Head-to-Tail Method: </a:t>
            </a:r>
            <a:r>
              <a:rPr lang="en-US" sz="1100" dirty="0"/>
              <a:t>The head-to-tail method of graphically adding vectors is illustrated for the two displacements of the person walking in a city considered </a:t>
            </a:r>
            <a:r>
              <a:rPr lang="en-US" sz="1100" dirty="0" smtClean="0"/>
              <a:t>in </a:t>
            </a:r>
            <a:r>
              <a:rPr lang="en-US" sz="1100" b="1" dirty="0" smtClean="0"/>
              <a:t>Figure </a:t>
            </a:r>
            <a:r>
              <a:rPr lang="en-US" sz="1100" b="1" dirty="0"/>
              <a:t>3.9</a:t>
            </a:r>
            <a:r>
              <a:rPr lang="en-US" sz="1100" dirty="0"/>
              <a:t>. (a) Draw a vector representing the displacement to the east. (b) Draw a vector representing the displacement to the north. The tail of this vector should </a:t>
            </a:r>
            <a:r>
              <a:rPr lang="en-US" sz="1100" dirty="0" smtClean="0"/>
              <a:t>originate from </a:t>
            </a:r>
            <a:r>
              <a:rPr lang="en-US" sz="1100" dirty="0"/>
              <a:t>the head of the first, east-pointing vector. (c) Draw a line from the tail of the east-pointing vector to the head of the north-pointing vector to form the sum or </a:t>
            </a:r>
            <a:r>
              <a:rPr lang="en-US" sz="1100" b="1" dirty="0" smtClean="0"/>
              <a:t>resultant vector </a:t>
            </a:r>
            <a:r>
              <a:rPr lang="en-US" sz="1100" b="1" dirty="0"/>
              <a:t>D </a:t>
            </a:r>
            <a:r>
              <a:rPr lang="en-US" sz="1100" dirty="0"/>
              <a:t>. The length of the arrow </a:t>
            </a:r>
            <a:r>
              <a:rPr lang="en-US" sz="1100" b="1" dirty="0"/>
              <a:t>D </a:t>
            </a:r>
            <a:r>
              <a:rPr lang="en-US" sz="1100" dirty="0"/>
              <a:t>is proportional to the vector’s magnitude and is measured to be 10.3 units . Its direction, described as the angle with respect to the </a:t>
            </a:r>
            <a:r>
              <a:rPr lang="en-US" sz="1100" dirty="0" smtClean="0"/>
              <a:t>east (</a:t>
            </a:r>
            <a:r>
              <a:rPr lang="en-US" sz="1100" dirty="0"/>
              <a:t>or horizontal axis) </a:t>
            </a:r>
            <a:r>
              <a:rPr lang="en-US" sz="1100" i="1" dirty="0" err="1"/>
              <a:t>θ</a:t>
            </a:r>
            <a:r>
              <a:rPr lang="en-US" sz="1100" i="1" dirty="0"/>
              <a:t> </a:t>
            </a:r>
            <a:r>
              <a:rPr lang="en-US" sz="1100" dirty="0"/>
              <a:t>is measured with a protractor to be 29.1º .</a:t>
            </a:r>
            <a:endParaRPr lang="en-US" sz="11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7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9" y="1122363"/>
            <a:ext cx="3089135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55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3.13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4" y="1122363"/>
            <a:ext cx="3080384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03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3.14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32" y="1122363"/>
            <a:ext cx="282964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0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3.15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4369"/>
            <a:ext cx="8062913" cy="2716424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45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3.16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79" y="1122363"/>
            <a:ext cx="5189954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9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3.17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98" y="1122363"/>
            <a:ext cx="5559517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04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3.18</a:t>
            </a:r>
            <a:endParaRPr lang="en-US" dirty="0"/>
          </a:p>
        </p:txBody>
      </p:sp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23" y="1122386"/>
            <a:ext cx="3649464" cy="3500071"/>
          </a:xfrm>
        </p:spPr>
      </p:pic>
    </p:spTree>
    <p:extLst>
      <p:ext uri="{BB962C8B-B14F-4D97-AF65-F5344CB8AC3E}">
        <p14:creationId xmlns:p14="http://schemas.microsoft.com/office/powerpoint/2010/main" val="173067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3.19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56" y="1122363"/>
            <a:ext cx="4801401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38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3.1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2" y="1122363"/>
            <a:ext cx="4667249" cy="3500437"/>
          </a:xfrm>
        </p:spPr>
      </p:pic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400" dirty="0"/>
              <a:t>Everyday motion that we experience is, thankfully, rarely as tortuous as a rollercoaster ride like this—the Dragon Khan in Spain’s Universal Port </a:t>
            </a:r>
            <a:r>
              <a:rPr lang="en-US" sz="1400" dirty="0" smtClean="0"/>
              <a:t>Aventura Amusement </a:t>
            </a:r>
            <a:r>
              <a:rPr lang="en-US" sz="1400" dirty="0"/>
              <a:t>Park. However, most motion is in curved, rather than straight-line, paths. Motion along a curved path is two- or three-dimensional motion, and can be described </a:t>
            </a:r>
            <a:r>
              <a:rPr lang="en-US" sz="1400" dirty="0" smtClean="0"/>
              <a:t>in a </a:t>
            </a:r>
            <a:r>
              <a:rPr lang="en-US" sz="1400" dirty="0"/>
              <a:t>similar fashion to one-dimensional motion. (credit: Boris23/Wikimedia Commons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5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18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3.20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2284"/>
            <a:ext cx="4032250" cy="5007794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The negative of a vector is just another vector of the same magnitude but pointing in the opposite direction. So </a:t>
            </a:r>
            <a:r>
              <a:rPr lang="en-US" sz="1600" b="1" dirty="0">
                <a:solidFill>
                  <a:schemeClr val="tx1"/>
                </a:solidFill>
              </a:rPr>
              <a:t>B </a:t>
            </a:r>
            <a:r>
              <a:rPr lang="en-US" sz="1600" dirty="0">
                <a:solidFill>
                  <a:schemeClr val="tx1"/>
                </a:solidFill>
              </a:rPr>
              <a:t>is the negative of </a:t>
            </a:r>
            <a:r>
              <a:rPr lang="en-US" sz="1600" b="1" dirty="0">
                <a:solidFill>
                  <a:schemeClr val="tx1"/>
                </a:solidFill>
              </a:rPr>
              <a:t>–B </a:t>
            </a:r>
            <a:r>
              <a:rPr lang="en-US" sz="1600" dirty="0">
                <a:solidFill>
                  <a:schemeClr val="tx1"/>
                </a:solidFill>
              </a:rPr>
              <a:t>; it has the same </a:t>
            </a:r>
            <a:r>
              <a:rPr lang="en-US" sz="1600" dirty="0" smtClean="0">
                <a:solidFill>
                  <a:schemeClr val="tx1"/>
                </a:solidFill>
              </a:rPr>
              <a:t>length but </a:t>
            </a:r>
            <a:r>
              <a:rPr lang="en-US" sz="1600" dirty="0">
                <a:solidFill>
                  <a:schemeClr val="tx1"/>
                </a:solidFill>
              </a:rPr>
              <a:t>opposite direction.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43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3.21</a:t>
            </a:r>
            <a:endParaRPr lang="en-US" dirty="0"/>
          </a:p>
        </p:txBody>
      </p:sp>
      <p:pic>
        <p:nvPicPr>
          <p:cNvPr id="3" name="Picture Placeholder 2" descr="Figure_03_02_1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7" b="-11517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92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3.22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20" y="1122363"/>
            <a:ext cx="4098072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69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3.23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68" y="1122363"/>
            <a:ext cx="6421576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97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3.24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94" y="1122363"/>
            <a:ext cx="4272124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91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3.26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66" y="1108075"/>
            <a:ext cx="3948830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The vector </a:t>
            </a:r>
            <a:r>
              <a:rPr lang="en-US" sz="1600" b="1" dirty="0">
                <a:solidFill>
                  <a:srgbClr val="000000"/>
                </a:solidFill>
              </a:rPr>
              <a:t>A </a:t>
            </a:r>
            <a:r>
              <a:rPr lang="en-US" sz="1600" dirty="0">
                <a:solidFill>
                  <a:srgbClr val="000000"/>
                </a:solidFill>
              </a:rPr>
              <a:t>, with its tail at the origin of an </a:t>
            </a:r>
            <a:r>
              <a:rPr lang="en-US" sz="1600" i="1" dirty="0">
                <a:solidFill>
                  <a:srgbClr val="000000"/>
                </a:solidFill>
              </a:rPr>
              <a:t>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i="1" dirty="0">
                <a:solidFill>
                  <a:srgbClr val="000000"/>
                </a:solidFill>
              </a:rPr>
              <a:t>y</a:t>
            </a:r>
            <a:r>
              <a:rPr lang="en-US" sz="1600" dirty="0">
                <a:solidFill>
                  <a:srgbClr val="000000"/>
                </a:solidFill>
              </a:rPr>
              <a:t>-coordinate system, is shown together with its </a:t>
            </a:r>
            <a:r>
              <a:rPr lang="en-US" sz="1600" i="1" dirty="0">
                <a:solidFill>
                  <a:srgbClr val="000000"/>
                </a:solidFill>
              </a:rPr>
              <a:t>x</a:t>
            </a:r>
            <a:r>
              <a:rPr lang="en-US" sz="1600" dirty="0">
                <a:solidFill>
                  <a:srgbClr val="000000"/>
                </a:solidFill>
              </a:rPr>
              <a:t>- and </a:t>
            </a:r>
            <a:r>
              <a:rPr lang="en-US" sz="1600" i="1" dirty="0">
                <a:solidFill>
                  <a:srgbClr val="000000"/>
                </a:solidFill>
              </a:rPr>
              <a:t>y</a:t>
            </a:r>
            <a:r>
              <a:rPr lang="en-US" sz="1600" dirty="0">
                <a:solidFill>
                  <a:srgbClr val="000000"/>
                </a:solidFill>
              </a:rPr>
              <a:t>-components, </a:t>
            </a:r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i="1" baseline="-25000" dirty="0">
                <a:solidFill>
                  <a:srgbClr val="000000"/>
                </a:solidFill>
              </a:rPr>
              <a:t>x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b="1" dirty="0" smtClean="0">
                <a:solidFill>
                  <a:srgbClr val="000000"/>
                </a:solidFill>
              </a:rPr>
              <a:t>A</a:t>
            </a:r>
            <a:r>
              <a:rPr lang="en-US" sz="1600" i="1" baseline="-25000" dirty="0" smtClean="0">
                <a:solidFill>
                  <a:srgbClr val="000000"/>
                </a:solidFill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>
                <a:solidFill>
                  <a:srgbClr val="000000"/>
                </a:solidFill>
              </a:rPr>
              <a:t>These vectors form a </a:t>
            </a:r>
            <a:r>
              <a:rPr lang="en-US" sz="1600" dirty="0" smtClean="0">
                <a:solidFill>
                  <a:srgbClr val="000000"/>
                </a:solidFill>
              </a:rPr>
              <a:t>right triangle</a:t>
            </a:r>
            <a:r>
              <a:rPr lang="en-US" sz="1600" dirty="0">
                <a:solidFill>
                  <a:srgbClr val="000000"/>
                </a:solidFill>
              </a:rPr>
              <a:t>. The analytical relationships among these vectors are summarized below.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05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3.27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512"/>
            <a:ext cx="4032250" cy="4647338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The magnitudes of the vector components </a:t>
            </a:r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i="1" baseline="-25000" dirty="0">
                <a:solidFill>
                  <a:srgbClr val="000000"/>
                </a:solidFill>
              </a:rPr>
              <a:t>x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i="1" baseline="-25000" dirty="0">
                <a:solidFill>
                  <a:srgbClr val="000000"/>
                </a:solidFill>
              </a:rPr>
              <a:t>y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can be related to the resultant vector </a:t>
            </a:r>
            <a:r>
              <a:rPr lang="en-US" sz="1600" b="1" dirty="0">
                <a:solidFill>
                  <a:srgbClr val="000000"/>
                </a:solidFill>
              </a:rPr>
              <a:t>A </a:t>
            </a:r>
            <a:r>
              <a:rPr lang="en-US" sz="1600" dirty="0">
                <a:solidFill>
                  <a:srgbClr val="000000"/>
                </a:solidFill>
              </a:rPr>
              <a:t>and the angle </a:t>
            </a:r>
            <a:r>
              <a:rPr lang="en-US" sz="1600" i="1" dirty="0" err="1">
                <a:solidFill>
                  <a:srgbClr val="000000"/>
                </a:solidFill>
              </a:rPr>
              <a:t>θ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with trigonometric identities. Here we </a:t>
            </a:r>
            <a:r>
              <a:rPr lang="en-US" sz="1600" dirty="0" smtClean="0">
                <a:solidFill>
                  <a:srgbClr val="000000"/>
                </a:solidFill>
              </a:rPr>
              <a:t>see that </a:t>
            </a:r>
            <a:r>
              <a:rPr lang="en-US" sz="1600" i="1" dirty="0">
                <a:solidFill>
                  <a:srgbClr val="000000"/>
                </a:solidFill>
              </a:rPr>
              <a:t>A</a:t>
            </a:r>
            <a:r>
              <a:rPr lang="en-US" sz="1600" i="1" baseline="-25000" dirty="0">
                <a:solidFill>
                  <a:srgbClr val="000000"/>
                </a:solidFill>
              </a:rPr>
              <a:t>x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= </a:t>
            </a:r>
            <a:r>
              <a:rPr lang="en-US" sz="1600" i="1" dirty="0">
                <a:solidFill>
                  <a:srgbClr val="000000"/>
                </a:solidFill>
              </a:rPr>
              <a:t>A </a:t>
            </a:r>
            <a:r>
              <a:rPr lang="en-US" sz="1600" dirty="0" err="1">
                <a:solidFill>
                  <a:srgbClr val="000000"/>
                </a:solidFill>
              </a:rPr>
              <a:t>cos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i="1" dirty="0" err="1">
                <a:solidFill>
                  <a:srgbClr val="000000"/>
                </a:solidFill>
              </a:rPr>
              <a:t>θ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i="1" dirty="0">
                <a:solidFill>
                  <a:srgbClr val="000000"/>
                </a:solidFill>
              </a:rPr>
              <a:t>A</a:t>
            </a:r>
            <a:r>
              <a:rPr lang="en-US" sz="1600" i="1" baseline="-25000" dirty="0">
                <a:solidFill>
                  <a:srgbClr val="000000"/>
                </a:solidFill>
              </a:rPr>
              <a:t>y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= </a:t>
            </a:r>
            <a:r>
              <a:rPr lang="en-US" sz="1600" i="1" dirty="0">
                <a:solidFill>
                  <a:srgbClr val="000000"/>
                </a:solidFill>
              </a:rPr>
              <a:t>A </a:t>
            </a:r>
            <a:r>
              <a:rPr lang="en-US" sz="1600" dirty="0">
                <a:solidFill>
                  <a:srgbClr val="000000"/>
                </a:solidFill>
              </a:rPr>
              <a:t>sin </a:t>
            </a:r>
            <a:r>
              <a:rPr lang="en-US" sz="1600" i="1" dirty="0" err="1">
                <a:solidFill>
                  <a:srgbClr val="000000"/>
                </a:solidFill>
              </a:rPr>
              <a:t>θ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31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3.28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3" y="1122363"/>
            <a:ext cx="7489307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We can use the relationships </a:t>
            </a:r>
            <a:r>
              <a:rPr lang="en-US" sz="1600" i="1" dirty="0"/>
              <a:t>A</a:t>
            </a:r>
            <a:r>
              <a:rPr lang="en-US" sz="1600" i="1" baseline="-25000" dirty="0"/>
              <a:t>x</a:t>
            </a:r>
            <a:r>
              <a:rPr lang="en-US" sz="1600" i="1" dirty="0"/>
              <a:t> </a:t>
            </a:r>
            <a:r>
              <a:rPr lang="en-US" sz="1600" dirty="0"/>
              <a:t>= </a:t>
            </a:r>
            <a:r>
              <a:rPr lang="en-US" sz="1600" i="1" dirty="0"/>
              <a:t>A </a:t>
            </a:r>
            <a:r>
              <a:rPr lang="en-US" sz="1600" dirty="0" err="1"/>
              <a:t>cos</a:t>
            </a:r>
            <a:r>
              <a:rPr lang="en-US" sz="1600" dirty="0"/>
              <a:t> </a:t>
            </a:r>
            <a:r>
              <a:rPr lang="en-US" sz="1600" i="1" dirty="0" err="1"/>
              <a:t>θ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i="1" dirty="0"/>
              <a:t>A</a:t>
            </a:r>
            <a:r>
              <a:rPr lang="en-US" sz="1600" i="1" baseline="-25000" dirty="0"/>
              <a:t>y</a:t>
            </a:r>
            <a:r>
              <a:rPr lang="en-US" sz="1600" i="1" dirty="0"/>
              <a:t> </a:t>
            </a:r>
            <a:r>
              <a:rPr lang="en-US" sz="1600" dirty="0"/>
              <a:t>= </a:t>
            </a:r>
            <a:r>
              <a:rPr lang="en-US" sz="1600" i="1" dirty="0"/>
              <a:t>A </a:t>
            </a:r>
            <a:r>
              <a:rPr lang="en-US" sz="1600" dirty="0"/>
              <a:t>sin </a:t>
            </a:r>
            <a:r>
              <a:rPr lang="en-US" sz="1600" i="1" dirty="0" err="1"/>
              <a:t>θ</a:t>
            </a:r>
            <a:r>
              <a:rPr lang="en-US" sz="1600" i="1" dirty="0"/>
              <a:t> </a:t>
            </a:r>
            <a:r>
              <a:rPr lang="en-US" sz="1600" dirty="0"/>
              <a:t>to determine the magnitude of the horizontal and vertical component vectors in </a:t>
            </a:r>
            <a:r>
              <a:rPr lang="en-US" sz="1600" dirty="0" smtClean="0"/>
              <a:t>this example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08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3.29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38" y="1108075"/>
            <a:ext cx="3792086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The magnitude and direction of the resultant vector can be determined once the horizontal and vertical components </a:t>
            </a:r>
            <a:r>
              <a:rPr lang="en-US" sz="1600" i="1" dirty="0">
                <a:solidFill>
                  <a:srgbClr val="000000"/>
                </a:solidFill>
              </a:rPr>
              <a:t>Ax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i="1" dirty="0">
                <a:solidFill>
                  <a:srgbClr val="000000"/>
                </a:solidFill>
              </a:rPr>
              <a:t>Ay </a:t>
            </a:r>
            <a:r>
              <a:rPr lang="en-US" sz="1600" dirty="0">
                <a:solidFill>
                  <a:srgbClr val="000000"/>
                </a:solidFill>
              </a:rPr>
              <a:t>have been </a:t>
            </a:r>
            <a:r>
              <a:rPr lang="en-US" sz="1600" dirty="0" smtClean="0">
                <a:solidFill>
                  <a:srgbClr val="000000"/>
                </a:solidFill>
              </a:rPr>
              <a:t>determined.</a:t>
            </a: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95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3.30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22" y="1122363"/>
            <a:ext cx="5966869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Vectors </a:t>
            </a:r>
            <a:r>
              <a:rPr lang="en-US" sz="1600" b="1" dirty="0"/>
              <a:t>A </a:t>
            </a:r>
            <a:r>
              <a:rPr lang="en-US" sz="1600" dirty="0"/>
              <a:t>and </a:t>
            </a:r>
            <a:r>
              <a:rPr lang="en-US" sz="1600" b="1" dirty="0"/>
              <a:t>B </a:t>
            </a:r>
            <a:r>
              <a:rPr lang="en-US" sz="1600" dirty="0"/>
              <a:t>are two legs of a walk, and </a:t>
            </a:r>
            <a:r>
              <a:rPr lang="en-US" sz="1600" b="1" dirty="0"/>
              <a:t>R </a:t>
            </a:r>
            <a:r>
              <a:rPr lang="en-US" sz="1600" dirty="0"/>
              <a:t>is the resultant or total displacement. You can use analytical methods to determine the magnitude </a:t>
            </a:r>
            <a:r>
              <a:rPr lang="en-US" sz="1600" dirty="0" smtClean="0"/>
              <a:t>and direction </a:t>
            </a:r>
            <a:r>
              <a:rPr lang="en-US" sz="1600" dirty="0"/>
              <a:t>of </a:t>
            </a:r>
            <a:r>
              <a:rPr lang="en-US" sz="1600" b="1" dirty="0"/>
              <a:t>R 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37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2" y="1122363"/>
            <a:ext cx="4667249" cy="3500437"/>
          </a:xfrm>
        </p:spPr>
      </p:pic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Walkers and drivers in a city like New York are rarely able to travel in straight lines to reach their destinations. Instead, they must follow roads and sidewalks</a:t>
            </a:r>
            <a:r>
              <a:rPr lang="en-US" sz="1600" dirty="0" smtClean="0"/>
              <a:t>, making </a:t>
            </a:r>
            <a:r>
              <a:rPr lang="en-US" sz="1600" dirty="0"/>
              <a:t>two-dimensional, zigzagged paths. (credit: Margaret W. </a:t>
            </a:r>
            <a:r>
              <a:rPr lang="en-US" sz="1600" dirty="0" err="1"/>
              <a:t>Carruthers</a:t>
            </a:r>
            <a:r>
              <a:rPr lang="en-US" sz="1600" dirty="0"/>
              <a:t>)</a:t>
            </a:r>
            <a:endParaRPr lang="en-US" sz="1600" dirty="0" smtClean="0"/>
          </a:p>
        </p:txBody>
      </p:sp>
      <p:pic>
        <p:nvPicPr>
          <p:cNvPr id="15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07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3.31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17" y="1122363"/>
            <a:ext cx="606007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To add vectors </a:t>
            </a:r>
            <a:r>
              <a:rPr lang="en-US" sz="1600" b="1" dirty="0"/>
              <a:t>A </a:t>
            </a:r>
            <a:r>
              <a:rPr lang="en-US" sz="1600" dirty="0"/>
              <a:t>and </a:t>
            </a:r>
            <a:r>
              <a:rPr lang="en-US" sz="1600" b="1" dirty="0"/>
              <a:t>B </a:t>
            </a:r>
            <a:r>
              <a:rPr lang="en-US" sz="1600" dirty="0"/>
              <a:t>, first determine the horizontal and vertical components of each vector. These are the dotted vectors </a:t>
            </a:r>
            <a:r>
              <a:rPr lang="en-US" sz="1600" b="1" dirty="0"/>
              <a:t>A</a:t>
            </a:r>
            <a:r>
              <a:rPr lang="en-US" sz="1600" i="1" baseline="-25000" dirty="0"/>
              <a:t>x</a:t>
            </a:r>
            <a:r>
              <a:rPr lang="en-US" sz="1600" i="1" dirty="0"/>
              <a:t> </a:t>
            </a:r>
            <a:r>
              <a:rPr lang="en-US" sz="1600" dirty="0"/>
              <a:t>, </a:t>
            </a:r>
            <a:r>
              <a:rPr lang="en-US" sz="1600" b="1" dirty="0"/>
              <a:t>A</a:t>
            </a:r>
            <a:r>
              <a:rPr lang="en-US" sz="1600" i="1" baseline="-25000" dirty="0"/>
              <a:t>y</a:t>
            </a:r>
            <a:r>
              <a:rPr lang="en-US" sz="1600" i="1" dirty="0"/>
              <a:t> </a:t>
            </a:r>
            <a:r>
              <a:rPr lang="en-US" sz="1600" dirty="0"/>
              <a:t>, </a:t>
            </a:r>
            <a:r>
              <a:rPr lang="en-US" sz="1600" b="1" dirty="0" err="1"/>
              <a:t>B</a:t>
            </a:r>
            <a:r>
              <a:rPr lang="en-US" sz="1600" i="1" baseline="-25000" dirty="0" err="1"/>
              <a:t>x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b="1" dirty="0"/>
              <a:t>B</a:t>
            </a:r>
            <a:r>
              <a:rPr lang="en-US" sz="1600" i="1" baseline="-25000" dirty="0"/>
              <a:t>y </a:t>
            </a:r>
            <a:r>
              <a:rPr lang="en-US" sz="1600" dirty="0" smtClean="0"/>
              <a:t>shown in </a:t>
            </a:r>
            <a:r>
              <a:rPr lang="en-US" sz="1600" dirty="0"/>
              <a:t>the image.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81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1" y="1122363"/>
            <a:ext cx="5607991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magnitude of the vectors </a:t>
            </a:r>
            <a:r>
              <a:rPr lang="en-US" sz="1600" b="1" dirty="0"/>
              <a:t>A</a:t>
            </a:r>
            <a:r>
              <a:rPr lang="en-US" sz="1600" i="1" baseline="-25000" dirty="0"/>
              <a:t>x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b="1" dirty="0" err="1"/>
              <a:t>B</a:t>
            </a:r>
            <a:r>
              <a:rPr lang="en-US" sz="1600" i="1" baseline="-25000" dirty="0" err="1"/>
              <a:t>x</a:t>
            </a:r>
            <a:r>
              <a:rPr lang="en-US" sz="1600" i="1" dirty="0"/>
              <a:t> </a:t>
            </a:r>
            <a:r>
              <a:rPr lang="en-US" sz="1600" dirty="0"/>
              <a:t>add to give the magnitude </a:t>
            </a:r>
            <a:r>
              <a:rPr lang="en-US" sz="1600" i="1" dirty="0"/>
              <a:t>R</a:t>
            </a:r>
            <a:r>
              <a:rPr lang="en-US" sz="1600" i="1" baseline="-25000" dirty="0"/>
              <a:t>x</a:t>
            </a:r>
            <a:r>
              <a:rPr lang="en-US" sz="1600" i="1" dirty="0"/>
              <a:t> </a:t>
            </a:r>
            <a:r>
              <a:rPr lang="en-US" sz="1600" dirty="0"/>
              <a:t>of the resultant vector in the horizontal direction. Similarly, the magnitudes of </a:t>
            </a:r>
            <a:r>
              <a:rPr lang="en-US" sz="1600" dirty="0" smtClean="0"/>
              <a:t>the vectors </a:t>
            </a:r>
            <a:r>
              <a:rPr lang="en-US" sz="1600" b="1" dirty="0"/>
              <a:t>A</a:t>
            </a:r>
            <a:r>
              <a:rPr lang="en-US" sz="1600" i="1" baseline="-25000" dirty="0"/>
              <a:t>y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b="1" dirty="0"/>
              <a:t>B</a:t>
            </a:r>
            <a:r>
              <a:rPr lang="en-US" sz="1600" i="1" baseline="-25000" dirty="0"/>
              <a:t>y</a:t>
            </a:r>
            <a:r>
              <a:rPr lang="en-US" sz="1600" i="1" dirty="0"/>
              <a:t> </a:t>
            </a:r>
            <a:r>
              <a:rPr lang="en-US" sz="1600" dirty="0"/>
              <a:t>add to give the magnitude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y</a:t>
            </a:r>
            <a:r>
              <a:rPr lang="en-US" sz="1600" i="1" dirty="0"/>
              <a:t> </a:t>
            </a:r>
            <a:r>
              <a:rPr lang="en-US" sz="1600" dirty="0"/>
              <a:t>of the resultant vector in the vertical direction.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39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3.33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51" y="1122363"/>
            <a:ext cx="6422210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Vector </a:t>
            </a:r>
            <a:r>
              <a:rPr lang="en-US" sz="1600" b="1" dirty="0"/>
              <a:t>A </a:t>
            </a:r>
            <a:r>
              <a:rPr lang="en-US" sz="1600" dirty="0"/>
              <a:t>has magnitude 53.0 m and direction 20.0 º north of the </a:t>
            </a:r>
            <a:r>
              <a:rPr lang="en-US" sz="1600" i="1" dirty="0"/>
              <a:t>x</a:t>
            </a:r>
            <a:r>
              <a:rPr lang="en-US" sz="1600" dirty="0"/>
              <a:t>-axis. Vector </a:t>
            </a:r>
            <a:r>
              <a:rPr lang="en-US" sz="1600" b="1" dirty="0"/>
              <a:t>B </a:t>
            </a:r>
            <a:r>
              <a:rPr lang="en-US" sz="1600" dirty="0"/>
              <a:t>has magnitude 34.0 m and direction 63.0º north of the </a:t>
            </a:r>
            <a:r>
              <a:rPr lang="en-US" sz="1600" i="1" dirty="0" smtClean="0"/>
              <a:t>x-</a:t>
            </a:r>
            <a:r>
              <a:rPr lang="en-US" sz="1600" dirty="0" smtClean="0"/>
              <a:t>axis. You </a:t>
            </a:r>
            <a:r>
              <a:rPr lang="en-US" sz="1600" dirty="0"/>
              <a:t>can use analytical methods to determine the magnitude and direction of </a:t>
            </a:r>
            <a:r>
              <a:rPr lang="en-US" sz="1600" b="1" dirty="0"/>
              <a:t>R 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98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3.34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32" y="1122363"/>
            <a:ext cx="608284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Using analytical methods, we see that the magnitude of </a:t>
            </a:r>
            <a:r>
              <a:rPr lang="en-US" sz="1600" b="1" dirty="0"/>
              <a:t>R </a:t>
            </a:r>
            <a:r>
              <a:rPr lang="en-US" sz="1600" dirty="0"/>
              <a:t>is 81.2 m and its direction is 36.6º north of </a:t>
            </a:r>
            <a:r>
              <a:rPr lang="en-US" sz="1600" dirty="0" smtClean="0"/>
              <a:t>east.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77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3.35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18" y="1122363"/>
            <a:ext cx="5420876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subtraction of the two vectors shown in </a:t>
            </a:r>
            <a:r>
              <a:rPr lang="en-US" sz="1600" b="1" dirty="0"/>
              <a:t>Figure 3.30</a:t>
            </a:r>
            <a:r>
              <a:rPr lang="en-US" sz="1600" dirty="0"/>
              <a:t>. The components of </a:t>
            </a:r>
            <a:r>
              <a:rPr lang="en-US" sz="1600" b="1" dirty="0"/>
              <a:t>–B </a:t>
            </a:r>
            <a:r>
              <a:rPr lang="en-US" sz="1600" dirty="0"/>
              <a:t>are the negatives of the components of </a:t>
            </a:r>
            <a:r>
              <a:rPr lang="en-US" sz="1600" b="1" dirty="0"/>
              <a:t>B </a:t>
            </a:r>
            <a:r>
              <a:rPr lang="en-US" sz="1600" dirty="0"/>
              <a:t>. The method of subtraction is </a:t>
            </a:r>
            <a:r>
              <a:rPr lang="en-US" sz="1600" dirty="0" smtClean="0"/>
              <a:t>the same </a:t>
            </a:r>
            <a:r>
              <a:rPr lang="en-US" sz="1600" dirty="0"/>
              <a:t>as that for addition.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12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3.37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83" y="1122363"/>
            <a:ext cx="6086747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total displacement </a:t>
            </a:r>
            <a:r>
              <a:rPr lang="en-US" sz="1600" b="1" dirty="0"/>
              <a:t>s </a:t>
            </a:r>
            <a:r>
              <a:rPr lang="en-US" sz="1600" dirty="0"/>
              <a:t>of a soccer ball at a point along its path. The vector </a:t>
            </a:r>
            <a:r>
              <a:rPr lang="en-US" sz="1600" b="1" dirty="0"/>
              <a:t>s </a:t>
            </a:r>
            <a:r>
              <a:rPr lang="en-US" sz="1600" dirty="0"/>
              <a:t>has components </a:t>
            </a:r>
            <a:r>
              <a:rPr lang="en-US" sz="1600" b="1" dirty="0"/>
              <a:t>x </a:t>
            </a:r>
            <a:r>
              <a:rPr lang="en-US" sz="1600" dirty="0"/>
              <a:t>and </a:t>
            </a:r>
            <a:r>
              <a:rPr lang="en-US" sz="1600" b="1" dirty="0"/>
              <a:t>y </a:t>
            </a:r>
            <a:r>
              <a:rPr lang="en-US" sz="1600" dirty="0"/>
              <a:t>along the horizontal and vertical axes. Its </a:t>
            </a:r>
            <a:r>
              <a:rPr lang="en-US" sz="1600" dirty="0" smtClean="0"/>
              <a:t>magnitude is </a:t>
            </a:r>
            <a:r>
              <a:rPr lang="en-US" sz="1600" i="1" dirty="0"/>
              <a:t>s </a:t>
            </a:r>
            <a:r>
              <a:rPr lang="en-US" sz="1600" dirty="0"/>
              <a:t>, and it makes an angle </a:t>
            </a:r>
            <a:r>
              <a:rPr lang="en-US" sz="1600" i="1" dirty="0" err="1"/>
              <a:t>θ</a:t>
            </a:r>
            <a:r>
              <a:rPr lang="en-US" sz="1600" i="1" dirty="0"/>
              <a:t> </a:t>
            </a:r>
            <a:r>
              <a:rPr lang="en-US" sz="1600" dirty="0"/>
              <a:t>with the horizontal.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50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3.38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0" y="1108075"/>
            <a:ext cx="3561150" cy="525621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We </a:t>
            </a:r>
            <a:r>
              <a:rPr lang="en-US" sz="1600" dirty="0">
                <a:solidFill>
                  <a:srgbClr val="000000"/>
                </a:solidFill>
              </a:rPr>
              <a:t>analyze two-dimensional projectile motion by breaking it into two independent one-dimensional motions along the vertical and horizontal axes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horizontal </a:t>
            </a:r>
            <a:r>
              <a:rPr lang="en-US" sz="1600" dirty="0">
                <a:solidFill>
                  <a:srgbClr val="000000"/>
                </a:solidFill>
              </a:rPr>
              <a:t>motion is simple, because </a:t>
            </a:r>
            <a:r>
              <a:rPr lang="en-US" sz="1600" i="1" dirty="0">
                <a:solidFill>
                  <a:srgbClr val="000000"/>
                </a:solidFill>
              </a:rPr>
              <a:t>a</a:t>
            </a:r>
            <a:r>
              <a:rPr lang="en-US" sz="1600" i="1" baseline="-25000" dirty="0">
                <a:solidFill>
                  <a:srgbClr val="000000"/>
                </a:solidFill>
              </a:rPr>
              <a:t>x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= 0 and </a:t>
            </a:r>
            <a:r>
              <a:rPr lang="en-US" sz="1600" i="1" dirty="0" err="1">
                <a:solidFill>
                  <a:srgbClr val="000000"/>
                </a:solidFill>
              </a:rPr>
              <a:t>v</a:t>
            </a:r>
            <a:r>
              <a:rPr lang="en-US" sz="1600" i="1" baseline="-25000" dirty="0" err="1">
                <a:solidFill>
                  <a:srgbClr val="000000"/>
                </a:solidFill>
              </a:rPr>
              <a:t>x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is thus constant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velocity in the vertical direction begins to decrease as the object rises; at its highest point, </a:t>
            </a:r>
            <a:r>
              <a:rPr lang="en-US" sz="1600" dirty="0" smtClean="0">
                <a:solidFill>
                  <a:srgbClr val="000000"/>
                </a:solidFill>
              </a:rPr>
              <a:t>the vertical </a:t>
            </a:r>
            <a:r>
              <a:rPr lang="en-US" sz="1600" dirty="0">
                <a:solidFill>
                  <a:srgbClr val="000000"/>
                </a:solidFill>
              </a:rPr>
              <a:t>velocity is zero. As the object falls towards the Earth again, the vertical velocity increases again in magnitude but points in the opposite direction to the initial </a:t>
            </a:r>
            <a:r>
              <a:rPr lang="en-US" sz="1600" dirty="0" smtClean="0">
                <a:solidFill>
                  <a:srgbClr val="000000"/>
                </a:solidFill>
              </a:rPr>
              <a:t>vertical velocity.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i="1" dirty="0">
                <a:solidFill>
                  <a:srgbClr val="000000"/>
                </a:solidFill>
              </a:rPr>
              <a:t>x </a:t>
            </a:r>
            <a:r>
              <a:rPr lang="en-US" sz="1600" dirty="0">
                <a:solidFill>
                  <a:srgbClr val="000000"/>
                </a:solidFill>
              </a:rPr>
              <a:t>- and </a:t>
            </a:r>
            <a:r>
              <a:rPr lang="en-US" sz="1600" i="1" dirty="0">
                <a:solidFill>
                  <a:srgbClr val="000000"/>
                </a:solidFill>
              </a:rPr>
              <a:t>y </a:t>
            </a:r>
            <a:r>
              <a:rPr lang="en-US" sz="1600" dirty="0">
                <a:solidFill>
                  <a:srgbClr val="000000"/>
                </a:solidFill>
              </a:rPr>
              <a:t>-motions are recombined to give the total velocity at any given point on the trajectory.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98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3.39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50" y="1782860"/>
            <a:ext cx="4030663" cy="3906642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The trajectory of a fireworks shell. The fuse is set to explode the shell at the highest point in its trajectory, which is found to be at a height of 233 m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  125 m away </a:t>
            </a:r>
            <a:r>
              <a:rPr lang="en-US" sz="1600" dirty="0">
                <a:solidFill>
                  <a:srgbClr val="000000"/>
                </a:solidFill>
              </a:rPr>
              <a:t>horizontally.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92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3.40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0811"/>
            <a:ext cx="8062913" cy="3223541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trajectory of a rock ejected from the Kilauea volcano.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8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3.41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741"/>
            <a:ext cx="4032250" cy="4382880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Trajectories of projectiles on level ground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greater the initial speed </a:t>
            </a:r>
            <a:r>
              <a:rPr lang="en-US" sz="1600" i="1" dirty="0">
                <a:solidFill>
                  <a:schemeClr val="tx1"/>
                </a:solidFill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</a:rPr>
              <a:t>0</a:t>
            </a:r>
            <a:r>
              <a:rPr lang="en-US" sz="1600" dirty="0">
                <a:solidFill>
                  <a:schemeClr val="tx1"/>
                </a:solidFill>
              </a:rPr>
              <a:t> , the greater the range for a given initial angle.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effect of initial angle </a:t>
            </a:r>
            <a:r>
              <a:rPr lang="en-US" sz="1600" i="1" dirty="0">
                <a:solidFill>
                  <a:schemeClr val="tx1"/>
                </a:solidFill>
              </a:rPr>
              <a:t>θ</a:t>
            </a:r>
            <a:r>
              <a:rPr lang="en-US" sz="1600" baseline="-25000" dirty="0">
                <a:solidFill>
                  <a:schemeClr val="tx1"/>
                </a:solidFill>
              </a:rPr>
              <a:t>0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on the </a:t>
            </a:r>
            <a:r>
              <a:rPr lang="en-US" sz="1600" dirty="0">
                <a:solidFill>
                  <a:schemeClr val="tx1"/>
                </a:solidFill>
              </a:rPr>
              <a:t>range of a projectile with a given initial speed. Note that the range is the same for 15º and 75º , although the maximum heights of those paths are different.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85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3.3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9" y="1122363"/>
            <a:ext cx="7718354" cy="3500437"/>
          </a:xfrm>
        </p:spPr>
      </p:pic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 pedestrian walks a two-dimensional path between two points in a city. In this scene, all blocks are square and are the same size.</a:t>
            </a:r>
            <a:endParaRPr lang="en-US" sz="1600" dirty="0" smtClean="0"/>
          </a:p>
        </p:txBody>
      </p:sp>
      <p:pic>
        <p:nvPicPr>
          <p:cNvPr id="15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51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28" y="1122363"/>
            <a:ext cx="3242857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Projectile to satellite. In each case shown here, a projectile is launched from a very high tower to avoid air resistance. With increasing initial speed, the </a:t>
            </a:r>
            <a:r>
              <a:rPr lang="en-US" sz="1600" dirty="0" smtClean="0"/>
              <a:t>range increases </a:t>
            </a:r>
            <a:r>
              <a:rPr lang="en-US" sz="1600" dirty="0"/>
              <a:t>and becomes longer than it would be on level ground because the Earth curves away underneath its path. With a large enough initial speed, orbit is achieved.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4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3.44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17" y="1122363"/>
            <a:ext cx="485287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 boat trying to head straight across a river will actually move diagonally relative to the shore as shown. Its total velocity (solid arrow) relative to the shore is </a:t>
            </a:r>
            <a:r>
              <a:rPr lang="en-US" sz="1600" dirty="0" smtClean="0"/>
              <a:t>the sum </a:t>
            </a:r>
            <a:r>
              <a:rPr lang="en-US" sz="1600" dirty="0"/>
              <a:t>of its velocity relative to the river plus the velocity of the river relative to the shore.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65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3.45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80" y="1122363"/>
            <a:ext cx="3420752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An airplane heading straight north is instead carried to the west and slowed down by wind. The plane does not move relative to the ground in the direction </a:t>
            </a:r>
            <a:r>
              <a:rPr lang="en-US" sz="1600" dirty="0" smtClean="0"/>
              <a:t>it points</a:t>
            </a:r>
            <a:r>
              <a:rPr lang="en-US" sz="1600" dirty="0"/>
              <a:t>; rather, it moves in the direction of its total velocity (solid arrow).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66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3.46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71" y="1122363"/>
            <a:ext cx="5015171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velocity, </a:t>
            </a:r>
            <a:r>
              <a:rPr lang="en-US" sz="1600" i="1" dirty="0"/>
              <a:t>v </a:t>
            </a:r>
            <a:r>
              <a:rPr lang="en-US" sz="1600" dirty="0"/>
              <a:t>, of an object traveling at an angle </a:t>
            </a:r>
            <a:r>
              <a:rPr lang="en-US" sz="1600" i="1" dirty="0" err="1"/>
              <a:t>θ</a:t>
            </a:r>
            <a:r>
              <a:rPr lang="en-US" sz="1600" i="1" dirty="0"/>
              <a:t> </a:t>
            </a:r>
            <a:r>
              <a:rPr lang="en-US" sz="1600" dirty="0"/>
              <a:t>to the horizontal axis is the sum of component vectors </a:t>
            </a:r>
            <a:r>
              <a:rPr lang="en-US" sz="1600" b="1" dirty="0" err="1"/>
              <a:t>v</a:t>
            </a:r>
            <a:r>
              <a:rPr lang="en-US" sz="1600" i="1" baseline="-25000" dirty="0" err="1"/>
              <a:t>x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b="1" dirty="0" err="1"/>
              <a:t>v</a:t>
            </a:r>
            <a:r>
              <a:rPr lang="en-US" sz="1600" i="1" baseline="-25000" dirty="0" err="1"/>
              <a:t>y</a:t>
            </a:r>
            <a:r>
              <a:rPr lang="en-US" sz="1600" i="1" dirty="0"/>
              <a:t> 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958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3.47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67" y="1122363"/>
            <a:ext cx="4884979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 boat attempts to travel straight across a river at a speed 0.75 m/s. The current in the river, however, flows at a speed of 1.20 m/s to the right. What is </a:t>
            </a:r>
            <a:r>
              <a:rPr lang="en-US" sz="1600" dirty="0" smtClean="0"/>
              <a:t>the total </a:t>
            </a:r>
            <a:r>
              <a:rPr lang="en-US" sz="1600" dirty="0"/>
              <a:t>displacement of the boat relative to the shore?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09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3.48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67" y="1122363"/>
            <a:ext cx="347197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An airplane is known to be heading north at 45.0 m/s, though its velocity relative to the ground is 38.0 m/s at an angle west of north. What is the speed </a:t>
            </a:r>
            <a:r>
              <a:rPr lang="en-US" sz="1600" dirty="0" smtClean="0"/>
              <a:t>and direction </a:t>
            </a:r>
            <a:r>
              <a:rPr lang="en-US" sz="1600" dirty="0"/>
              <a:t>of the wind?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97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3.49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93" y="1122363"/>
            <a:ext cx="4164926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400" dirty="0"/>
              <a:t>Classical relativity. The same motion as viewed by two different observers. An observer on the moving ship sees the binoculars dropped from the top of its </a:t>
            </a:r>
            <a:r>
              <a:rPr lang="en-US" sz="1400" dirty="0" smtClean="0"/>
              <a:t>mast fall </a:t>
            </a:r>
            <a:r>
              <a:rPr lang="en-US" sz="1400" dirty="0"/>
              <a:t>straight down. An observer on shore sees the binoculars take the curved path, moving forward with the ship. Both observers see the binoculars strike the deck at the </a:t>
            </a:r>
            <a:r>
              <a:rPr lang="en-US" sz="1400" dirty="0" smtClean="0"/>
              <a:t>base of </a:t>
            </a:r>
            <a:r>
              <a:rPr lang="en-US" sz="1400" dirty="0"/>
              <a:t>the mast. The initial horizontal velocity is different relative to the two observers. (The ship is shown moving rather fast to emphasize the effect</a:t>
            </a:r>
            <a:r>
              <a:rPr lang="en-US" sz="1400" dirty="0" smtClean="0"/>
              <a:t>.)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7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Figure 3.50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02" y="1108075"/>
            <a:ext cx="2330958" cy="5256213"/>
          </a:xfrm>
        </p:spPr>
      </p:pic>
      <p:sp>
        <p:nvSpPr>
          <p:cNvPr id="1024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The motion of a coin dropped inside an airplane as viewed by two different observers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An </a:t>
            </a:r>
            <a:r>
              <a:rPr lang="en-US" sz="1600" dirty="0">
                <a:solidFill>
                  <a:srgbClr val="000000"/>
                </a:solidFill>
              </a:rPr>
              <a:t>observer in the plane sees the coin fall straight down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rgbClr val="000000"/>
                </a:solidFill>
              </a:rPr>
              <a:t>An observer </a:t>
            </a:r>
            <a:r>
              <a:rPr lang="en-US" sz="1600" dirty="0">
                <a:solidFill>
                  <a:srgbClr val="000000"/>
                </a:solidFill>
              </a:rPr>
              <a:t>on the ground sees the coin move almost horizontally.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44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1300"/>
            <a:ext cx="1050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49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02" y="1122363"/>
            <a:ext cx="647030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4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3.53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5" y="1122363"/>
            <a:ext cx="327254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3.4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32" y="1122363"/>
            <a:ext cx="6062848" cy="35004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4843463"/>
                <a:ext cx="8062913" cy="1166812"/>
              </a:xfrm>
            </p:spPr>
            <p:txBody>
              <a:bodyPr/>
              <a:lstStyle/>
              <a:p>
                <a:r>
                  <a:rPr lang="en-US" sz="1600" dirty="0" smtClean="0"/>
                  <a:t>The Pythagorean theorem relates the length of the legs of a right triangle, labeled </a:t>
                </a:r>
                <a:r>
                  <a:rPr lang="en-US" sz="1600" i="1" dirty="0" smtClean="0"/>
                  <a:t>a </a:t>
                </a:r>
                <a:r>
                  <a:rPr lang="en-US" sz="1600" dirty="0" smtClean="0"/>
                  <a:t>and </a:t>
                </a:r>
                <a:r>
                  <a:rPr lang="en-US" sz="1600" i="1" dirty="0" smtClean="0"/>
                  <a:t>b </a:t>
                </a:r>
                <a:r>
                  <a:rPr lang="en-US" sz="1600" dirty="0" smtClean="0"/>
                  <a:t>, with the hypotenuse, labeled </a:t>
                </a:r>
                <a:r>
                  <a:rPr lang="en-US" sz="1600" i="1" dirty="0" smtClean="0"/>
                  <a:t>c </a:t>
                </a:r>
                <a:r>
                  <a:rPr lang="en-US" sz="1600" dirty="0" smtClean="0"/>
                  <a:t>. The relationship is given by: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. This can be rewritten, solving for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𝑐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 smtClean="0"/>
                  <a:t>.</a:t>
                </a:r>
              </a:p>
            </p:txBody>
          </p:sp>
        </mc:Choice>
        <mc:Fallback xmlns="">
          <p:sp>
            <p:nvSpPr>
              <p:cNvPr id="14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4843463"/>
                <a:ext cx="8062913" cy="1166812"/>
              </a:xfrm>
              <a:blipFill rotWithShape="1">
                <a:blip r:embed="rId3"/>
                <a:stretch>
                  <a:fillRect l="-378" t="-1571"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7" descr="OSC-Stacked-TM-RGB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91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3.54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5" y="1122363"/>
            <a:ext cx="6972982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various lines represent paths taken by different people walking in </a:t>
            </a:r>
            <a:r>
              <a:rPr lang="en-US" sz="1600" dirty="0" smtClean="0"/>
              <a:t>a city</a:t>
            </a:r>
            <a:r>
              <a:rPr lang="en-US" sz="1600" dirty="0"/>
              <a:t>. All blocks are 120 m on a side.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42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3.55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98" y="1122363"/>
            <a:ext cx="4895716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two displacements </a:t>
            </a:r>
            <a:r>
              <a:rPr lang="en-US" sz="1600" b="1" dirty="0"/>
              <a:t>A </a:t>
            </a:r>
            <a:r>
              <a:rPr lang="en-US" sz="1600" dirty="0"/>
              <a:t>and </a:t>
            </a:r>
            <a:r>
              <a:rPr lang="en-US" sz="1600" b="1" dirty="0"/>
              <a:t>B </a:t>
            </a:r>
            <a:r>
              <a:rPr lang="en-US" sz="1600" dirty="0"/>
              <a:t>add to give a total displacement </a:t>
            </a:r>
            <a:r>
              <a:rPr lang="en-US" sz="1600" b="1" dirty="0" smtClean="0"/>
              <a:t>R </a:t>
            </a:r>
            <a:r>
              <a:rPr lang="en-US" sz="1600" dirty="0" smtClean="0"/>
              <a:t>having magnitude </a:t>
            </a:r>
            <a:r>
              <a:rPr lang="en-US" sz="1600" i="1" dirty="0" smtClean="0"/>
              <a:t>R </a:t>
            </a:r>
            <a:r>
              <a:rPr lang="en-US" sz="1600" dirty="0" smtClean="0"/>
              <a:t>and direction </a:t>
            </a:r>
            <a:r>
              <a:rPr lang="en-US" sz="1600" i="1" dirty="0" err="1" smtClean="0"/>
              <a:t>θ</a:t>
            </a:r>
            <a:r>
              <a:rPr lang="en-US" sz="1600" i="1" dirty="0" smtClean="0"/>
              <a:t> </a:t>
            </a:r>
            <a:r>
              <a:rPr lang="en-US" sz="1600" dirty="0" smtClean="0"/>
              <a:t>.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39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3.56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73" y="1122363"/>
            <a:ext cx="5010167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57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3.57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9" y="1122363"/>
            <a:ext cx="4134374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two velocities </a:t>
            </a:r>
            <a:r>
              <a:rPr lang="en-US" sz="1600" b="1" dirty="0" err="1"/>
              <a:t>v</a:t>
            </a:r>
            <a:r>
              <a:rPr lang="en-US" sz="1600" baseline="-25000" dirty="0" err="1"/>
              <a:t>A</a:t>
            </a:r>
            <a:r>
              <a:rPr lang="en-US" sz="1600" dirty="0"/>
              <a:t> and </a:t>
            </a:r>
            <a:r>
              <a:rPr lang="en-US" sz="1600" b="1" dirty="0" err="1"/>
              <a:t>v</a:t>
            </a:r>
            <a:r>
              <a:rPr lang="en-US" sz="1600" baseline="-25000" dirty="0" err="1"/>
              <a:t>B</a:t>
            </a:r>
            <a:r>
              <a:rPr lang="en-US" sz="1600" dirty="0"/>
              <a:t> add to give a total </a:t>
            </a:r>
            <a:r>
              <a:rPr lang="en-US" sz="1600" b="1" dirty="0" err="1"/>
              <a:t>v</a:t>
            </a:r>
            <a:r>
              <a:rPr lang="en-US" sz="1600" baseline="-25000" dirty="0" err="1"/>
              <a:t>tot</a:t>
            </a:r>
            <a:r>
              <a:rPr lang="en-US" sz="1600" dirty="0"/>
              <a:t> 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82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3.58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5" y="1122363"/>
            <a:ext cx="6972982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various lines represent paths taken by different people walking in </a:t>
            </a:r>
            <a:r>
              <a:rPr lang="en-US" sz="1600" dirty="0" smtClean="0"/>
              <a:t>a city</a:t>
            </a:r>
            <a:r>
              <a:rPr lang="en-US" sz="1600" dirty="0"/>
              <a:t>. All blocks are 120 m on a side.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65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3.59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5" y="1122363"/>
            <a:ext cx="327254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3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3.60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98" y="1122363"/>
            <a:ext cx="4895716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two displacements </a:t>
            </a:r>
            <a:r>
              <a:rPr lang="en-US" sz="1600" b="1" dirty="0"/>
              <a:t>A </a:t>
            </a:r>
            <a:r>
              <a:rPr lang="en-US" sz="1600" dirty="0"/>
              <a:t>and </a:t>
            </a:r>
            <a:r>
              <a:rPr lang="en-US" sz="1600" b="1" dirty="0"/>
              <a:t>B </a:t>
            </a:r>
            <a:r>
              <a:rPr lang="en-US" sz="1600" dirty="0"/>
              <a:t>add to give a total displacement </a:t>
            </a:r>
            <a:r>
              <a:rPr lang="en-US" sz="1600" b="1" dirty="0" smtClean="0"/>
              <a:t>R </a:t>
            </a:r>
            <a:r>
              <a:rPr lang="en-US" sz="1600" dirty="0" smtClean="0"/>
              <a:t>having magnitude </a:t>
            </a:r>
            <a:r>
              <a:rPr lang="en-US" sz="1600" i="1" dirty="0" smtClean="0"/>
              <a:t>R </a:t>
            </a:r>
            <a:r>
              <a:rPr lang="en-US" sz="1600" dirty="0" smtClean="0"/>
              <a:t>and direction </a:t>
            </a:r>
            <a:r>
              <a:rPr lang="en-US" sz="1600" i="1" dirty="0" err="1" smtClean="0"/>
              <a:t>θ</a:t>
            </a:r>
            <a:r>
              <a:rPr lang="en-US" sz="1600" i="1" dirty="0" smtClean="0"/>
              <a:t> </a:t>
            </a:r>
            <a:r>
              <a:rPr lang="en-US" sz="1600" dirty="0" smtClean="0"/>
              <a:t>.</a:t>
            </a:r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94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3.61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37" y="1122363"/>
            <a:ext cx="4532438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1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3.62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04" y="1122363"/>
            <a:ext cx="5922905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27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3.63</a:t>
            </a:r>
            <a:endParaRPr lang="en-US" dirty="0"/>
          </a:p>
        </p:txBody>
      </p:sp>
      <p:pic>
        <p:nvPicPr>
          <p:cNvPr id="2" name="Picture Placeholder 1" descr="Figure_03_03_1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3" r="-26473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75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3.5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1" y="1122363"/>
            <a:ext cx="7670710" cy="3500437"/>
          </a:xfrm>
        </p:spPr>
      </p:pic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The straight-line path followed by a helicopter between the two points is shorter than the 14 blocks walked by the pedestrian. All blocks are square and the </a:t>
            </a:r>
            <a:r>
              <a:rPr lang="en-US" sz="1600" dirty="0" smtClean="0"/>
              <a:t>same size</a:t>
            </a:r>
            <a:r>
              <a:rPr lang="en-US" sz="1600" dirty="0"/>
              <a:t>.</a:t>
            </a:r>
            <a:endParaRPr lang="en-US" sz="1600" dirty="0" smtClean="0"/>
          </a:p>
        </p:txBody>
      </p:sp>
      <p:pic>
        <p:nvPicPr>
          <p:cNvPr id="15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46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3.64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5189"/>
            <a:ext cx="8062913" cy="1894784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500" dirty="0"/>
              <a:t>Five galaxies on a straight line, showing their distances and </a:t>
            </a:r>
            <a:r>
              <a:rPr lang="en-US" sz="1500" dirty="0" smtClean="0"/>
              <a:t>velocities relative </a:t>
            </a:r>
            <a:r>
              <a:rPr lang="en-US" sz="1500" dirty="0"/>
              <a:t>to the Milky Way (MW) Galaxy. The distances are in millions of light </a:t>
            </a:r>
            <a:r>
              <a:rPr lang="en-US" sz="1500" dirty="0" smtClean="0"/>
              <a:t>years (</a:t>
            </a:r>
            <a:r>
              <a:rPr lang="en-US" sz="1500" dirty="0" err="1"/>
              <a:t>Mly</a:t>
            </a:r>
            <a:r>
              <a:rPr lang="en-US" sz="1500" dirty="0"/>
              <a:t>), where a light year is the distance light travels in one year. The velocities </a:t>
            </a:r>
            <a:r>
              <a:rPr lang="en-US" sz="1500" dirty="0" smtClean="0"/>
              <a:t>are nearly </a:t>
            </a:r>
            <a:r>
              <a:rPr lang="en-US" sz="1500" dirty="0"/>
              <a:t>proportional to the distances. The sizes of the galaxies are </a:t>
            </a:r>
            <a:r>
              <a:rPr lang="en-US" sz="1500" dirty="0" smtClean="0"/>
              <a:t>greatly exaggerated</a:t>
            </a:r>
            <a:r>
              <a:rPr lang="en-US" sz="1500" dirty="0"/>
              <a:t>; an average galaxy is about 0.1 </a:t>
            </a:r>
            <a:r>
              <a:rPr lang="en-US" sz="1500" dirty="0" err="1"/>
              <a:t>Mly</a:t>
            </a:r>
            <a:r>
              <a:rPr lang="en-US" sz="1500" dirty="0"/>
              <a:t> across.</a:t>
            </a:r>
            <a:endParaRPr lang="en-US" sz="15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02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3.65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7698"/>
            <a:ext cx="8062913" cy="278976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An ice hockey player moving across the rink must shoot backward to </a:t>
            </a:r>
            <a:r>
              <a:rPr lang="en-US" sz="1600" dirty="0" smtClean="0"/>
              <a:t>give the </a:t>
            </a:r>
            <a:r>
              <a:rPr lang="en-US" sz="1600" dirty="0"/>
              <a:t>puck a velocity toward the goal.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87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This PowerPoint file </a:t>
            </a:r>
            <a:r>
              <a:rPr lang="en-US" dirty="0"/>
              <a:t>is copyright 2011-2013, Rice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667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Figure 3.6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7385"/>
            <a:ext cx="4032250" cy="5057593"/>
          </a:xfrm>
        </p:spPr>
      </p:pic>
      <p:sp>
        <p:nvSpPr>
          <p:cNvPr id="819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8075"/>
            <a:ext cx="3913188" cy="5256213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This shows the motions of two identical balls—one falls from rest, the other has an initial horizontal velocity. Each subsequent position is an equal time interval.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Arrows represent horizontal and vertical velocities at each position. The ball on the right has an initial horizontal velocity, while the ball on the left has no horizontal velocity.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Despite </a:t>
            </a:r>
            <a:r>
              <a:rPr lang="en-US" sz="1600" dirty="0">
                <a:solidFill>
                  <a:schemeClr val="tx1"/>
                </a:solidFill>
              </a:rPr>
              <a:t>the difference in horizontal velocities, the vertical velocities and positions are identical for both balls. This shows that the vertical and horizontal motions </a:t>
            </a:r>
            <a:r>
              <a:rPr lang="en-US" sz="1600" dirty="0" smtClean="0">
                <a:solidFill>
                  <a:schemeClr val="tx1"/>
                </a:solidFill>
              </a:rPr>
              <a:t>are independent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10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42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23" y="1122363"/>
            <a:ext cx="3473266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Displacement can be determined graphically using a scale map, such as this one of the Hawaiian Islands. A journey from Hawai’i to </a:t>
            </a:r>
            <a:r>
              <a:rPr lang="en-US" sz="1600" dirty="0" err="1"/>
              <a:t>Moloka’i</a:t>
            </a:r>
            <a:r>
              <a:rPr lang="en-US" sz="1600" dirty="0"/>
              <a:t> has a number of legs</a:t>
            </a:r>
            <a:r>
              <a:rPr lang="en-US" sz="1600" dirty="0" smtClean="0"/>
              <a:t>, or </a:t>
            </a:r>
            <a:r>
              <a:rPr lang="en-US" sz="1600" dirty="0"/>
              <a:t>journey segments. These segments can be added graphically with a ruler to determine the total two-dimensional displacement of the journey. (credit: US Geological Survey)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91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3.9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01" y="1122363"/>
            <a:ext cx="5974511" cy="3500437"/>
          </a:xfrm>
        </p:spPr>
      </p:pic>
      <p:sp>
        <p:nvSpPr>
          <p:cNvPr id="92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463"/>
            <a:ext cx="8062913" cy="1166812"/>
          </a:xfrm>
        </p:spPr>
        <p:txBody>
          <a:bodyPr/>
          <a:lstStyle/>
          <a:p>
            <a:r>
              <a:rPr lang="en-US" sz="1600" dirty="0"/>
              <a:t>A person walks 9 blocks east and 5 blocks north. The displacement is 10.3 blocks at an angle 29.1º north of east.</a:t>
            </a:r>
            <a:endParaRPr lang="en-US" sz="1600" dirty="0" smtClean="0"/>
          </a:p>
        </p:txBody>
      </p:sp>
      <p:pic>
        <p:nvPicPr>
          <p:cNvPr id="9220" name="Picture 7" descr="OSC-Stacked-TM-RGB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1300"/>
            <a:ext cx="10525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21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2140</Words>
  <Application>Microsoft Macintosh PowerPoint</Application>
  <PresentationFormat>On-screen Show (4:3)</PresentationFormat>
  <Paragraphs>116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Essential</vt:lpstr>
      <vt:lpstr>PowerPoint Presentation</vt:lpstr>
      <vt:lpstr>Figure 3.1</vt:lpstr>
      <vt:lpstr>Figure 3.2</vt:lpstr>
      <vt:lpstr>Figure 3.3</vt:lpstr>
      <vt:lpstr>Figure 3.4</vt:lpstr>
      <vt:lpstr>Figure 3.5</vt:lpstr>
      <vt:lpstr>Figure 3.6</vt:lpstr>
      <vt:lpstr>Figure 3.8</vt:lpstr>
      <vt:lpstr>Figure 3.9</vt:lpstr>
      <vt:lpstr>Figure 3.10</vt:lpstr>
      <vt:lpstr>Figure 3.11</vt:lpstr>
      <vt:lpstr>Figure 3.12</vt:lpstr>
      <vt:lpstr>Figure 3.13</vt:lpstr>
      <vt:lpstr>Figure 3.14</vt:lpstr>
      <vt:lpstr>Figure 3.15</vt:lpstr>
      <vt:lpstr>Figure 3.16</vt:lpstr>
      <vt:lpstr>Figure 3.17</vt:lpstr>
      <vt:lpstr>Figure 3.18</vt:lpstr>
      <vt:lpstr>Figure 3.19</vt:lpstr>
      <vt:lpstr>Figure 3.20</vt:lpstr>
      <vt:lpstr>Figure 3.21</vt:lpstr>
      <vt:lpstr>Figure 3.22</vt:lpstr>
      <vt:lpstr>Figure 3.23</vt:lpstr>
      <vt:lpstr>Figure 3.24</vt:lpstr>
      <vt:lpstr>Figure 3.26</vt:lpstr>
      <vt:lpstr>Figure 3.27</vt:lpstr>
      <vt:lpstr>Figure 3.28</vt:lpstr>
      <vt:lpstr>Figure 3.29</vt:lpstr>
      <vt:lpstr>Figure 3.30</vt:lpstr>
      <vt:lpstr>Figure 3.31</vt:lpstr>
      <vt:lpstr>Figure 3.32</vt:lpstr>
      <vt:lpstr>Figure 3.33</vt:lpstr>
      <vt:lpstr>Figure 3.34</vt:lpstr>
      <vt:lpstr>Figure 3.35</vt:lpstr>
      <vt:lpstr>Figure 3.37</vt:lpstr>
      <vt:lpstr>Figure 3.38</vt:lpstr>
      <vt:lpstr>Figure 3.39</vt:lpstr>
      <vt:lpstr>Figure 3.40</vt:lpstr>
      <vt:lpstr>Figure 3.41</vt:lpstr>
      <vt:lpstr>Figure 3.42</vt:lpstr>
      <vt:lpstr>Figure 3.44</vt:lpstr>
      <vt:lpstr>Figure 3.45</vt:lpstr>
      <vt:lpstr>Figure 3.46</vt:lpstr>
      <vt:lpstr>Figure 3.47</vt:lpstr>
      <vt:lpstr>Figure 3.48</vt:lpstr>
      <vt:lpstr>Figure 3.49</vt:lpstr>
      <vt:lpstr>Figure 3.50</vt:lpstr>
      <vt:lpstr>Figure 3.52</vt:lpstr>
      <vt:lpstr>Figure 3.53</vt:lpstr>
      <vt:lpstr>Figure 3.54</vt:lpstr>
      <vt:lpstr>Figure 3.55</vt:lpstr>
      <vt:lpstr>Figure 3.56</vt:lpstr>
      <vt:lpstr>Figure 3.57</vt:lpstr>
      <vt:lpstr>Figure 3.58</vt:lpstr>
      <vt:lpstr>Figure 3.59</vt:lpstr>
      <vt:lpstr>Figure 3.60</vt:lpstr>
      <vt:lpstr>Figure 3.61</vt:lpstr>
      <vt:lpstr>Figure 3.62</vt:lpstr>
      <vt:lpstr>Figure 3.63</vt:lpstr>
      <vt:lpstr>Figure 3.64</vt:lpstr>
      <vt:lpstr>Figure 3.65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DSP</cp:lastModifiedBy>
  <cp:revision>103</cp:revision>
  <cp:lastPrinted>2012-07-03T09:02:23Z</cp:lastPrinted>
  <dcterms:created xsi:type="dcterms:W3CDTF">2012-06-04T02:13:36Z</dcterms:created>
  <dcterms:modified xsi:type="dcterms:W3CDTF">2013-12-05T21:46:19Z</dcterms:modified>
</cp:coreProperties>
</file>