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69"/>
  </p:handoutMasterIdLst>
  <p:sldIdLst>
    <p:sldId id="256" r:id="rId2"/>
    <p:sldId id="283" r:id="rId3"/>
    <p:sldId id="282" r:id="rId4"/>
    <p:sldId id="281" r:id="rId5"/>
    <p:sldId id="287" r:id="rId6"/>
    <p:sldId id="286" r:id="rId7"/>
    <p:sldId id="285" r:id="rId8"/>
    <p:sldId id="284" r:id="rId9"/>
    <p:sldId id="288" r:id="rId10"/>
    <p:sldId id="289" r:id="rId11"/>
    <p:sldId id="280" r:id="rId12"/>
    <p:sldId id="296" r:id="rId13"/>
    <p:sldId id="292" r:id="rId14"/>
    <p:sldId id="293" r:id="rId15"/>
    <p:sldId id="278" r:id="rId16"/>
    <p:sldId id="291" r:id="rId17"/>
    <p:sldId id="295" r:id="rId18"/>
    <p:sldId id="294" r:id="rId19"/>
    <p:sldId id="297" r:id="rId20"/>
    <p:sldId id="300" r:id="rId21"/>
    <p:sldId id="299" r:id="rId22"/>
    <p:sldId id="279" r:id="rId23"/>
    <p:sldId id="298" r:id="rId24"/>
    <p:sldId id="302" r:id="rId25"/>
    <p:sldId id="301" r:id="rId26"/>
    <p:sldId id="306" r:id="rId27"/>
    <p:sldId id="307" r:id="rId28"/>
    <p:sldId id="308" r:id="rId29"/>
    <p:sldId id="309" r:id="rId30"/>
    <p:sldId id="310" r:id="rId31"/>
    <p:sldId id="313" r:id="rId32"/>
    <p:sldId id="311" r:id="rId33"/>
    <p:sldId id="312" r:id="rId34"/>
    <p:sldId id="316" r:id="rId35"/>
    <p:sldId id="315" r:id="rId36"/>
    <p:sldId id="314" r:id="rId37"/>
    <p:sldId id="318" r:id="rId38"/>
    <p:sldId id="317" r:id="rId39"/>
    <p:sldId id="322" r:id="rId40"/>
    <p:sldId id="323" r:id="rId41"/>
    <p:sldId id="320" r:id="rId42"/>
    <p:sldId id="321" r:id="rId43"/>
    <p:sldId id="319" r:id="rId44"/>
    <p:sldId id="324" r:id="rId45"/>
    <p:sldId id="326" r:id="rId46"/>
    <p:sldId id="325" r:id="rId47"/>
    <p:sldId id="329" r:id="rId48"/>
    <p:sldId id="328" r:id="rId49"/>
    <p:sldId id="327" r:id="rId50"/>
    <p:sldId id="331" r:id="rId51"/>
    <p:sldId id="330" r:id="rId52"/>
    <p:sldId id="334" r:id="rId53"/>
    <p:sldId id="333" r:id="rId54"/>
    <p:sldId id="332" r:id="rId55"/>
    <p:sldId id="337" r:id="rId56"/>
    <p:sldId id="336" r:id="rId57"/>
    <p:sldId id="335" r:id="rId58"/>
    <p:sldId id="340" r:id="rId59"/>
    <p:sldId id="339" r:id="rId60"/>
    <p:sldId id="338" r:id="rId61"/>
    <p:sldId id="346" r:id="rId62"/>
    <p:sldId id="345" r:id="rId63"/>
    <p:sldId id="344" r:id="rId64"/>
    <p:sldId id="343" r:id="rId65"/>
    <p:sldId id="342" r:id="rId66"/>
    <p:sldId id="341" r:id="rId67"/>
    <p:sldId id="347"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0" autoAdjust="0"/>
  </p:normalViewPr>
  <p:slideViewPr>
    <p:cSldViewPr snapToGrid="0" snapToObjects="1">
      <p:cViewPr varScale="1">
        <p:scale>
          <a:sx n="81" d="100"/>
          <a:sy n="81" d="100"/>
        </p:scale>
        <p:origin x="-80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12/5/13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18049462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5"/>
          </p:nvPr>
        </p:nvSpPr>
        <p:spPr/>
        <p:txBody>
          <a:bodyPr/>
          <a:lstStyle>
            <a:lvl1pPr>
              <a:defRPr/>
            </a:lvl1pPr>
          </a:lstStyle>
          <a:p>
            <a:pPr>
              <a:defRPr/>
            </a:pPr>
            <a:fld id="{2AF5D7D9-81E5-4EEC-85C7-A3D8780B97A4}" type="datetime4">
              <a:rPr lang="en-US"/>
              <a:pPr>
                <a:defRPr/>
              </a:pPr>
              <a:t>December 5, 2013</a:t>
            </a:fld>
            <a:endParaRPr lang="en-US"/>
          </a:p>
        </p:txBody>
      </p:sp>
      <p:sp>
        <p:nvSpPr>
          <p:cNvPr id="6" name="Footer Placeholder 5"/>
          <p:cNvSpPr>
            <a:spLocks noGrp="1"/>
          </p:cNvSpPr>
          <p:nvPr>
            <p:ph type="ftr" sz="quarter" idx="16"/>
          </p:nvPr>
        </p:nvSpPr>
        <p:spPr/>
        <p:txBody>
          <a:bodyPr/>
          <a:lstStyle>
            <a:lvl1pPr>
              <a:defRPr/>
            </a:lvl1pPr>
          </a:lstStyle>
          <a:p>
            <a:pPr>
              <a:defRPr/>
            </a:pPr>
            <a:endParaRPr lang="en-US"/>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A1DBDB5D-5956-4717-B2E0-D781475071B8}" type="datetime4">
              <a:rPr lang="en-US"/>
              <a:pPr>
                <a:defRPr/>
              </a:pPr>
              <a:t>December 5, 2013</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lvl1pPr>
              <a:defRPr/>
            </a:lvl1pPr>
          </a:lstStyle>
          <a:p>
            <a:pPr>
              <a:defRPr/>
            </a:pPr>
            <a:fld id="{A5939DFD-AF57-4C83-8053-60D32C84DF7C}" type="datetime4">
              <a:rPr lang="en-US"/>
              <a:pPr>
                <a:defRPr/>
              </a:pPr>
              <a:t>December 5, 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smtClean="0"/>
              <a:t>College Physics</a:t>
            </a:r>
          </a:p>
          <a:p>
            <a:pPr algn="ctr" fontAlgn="auto">
              <a:spcAft>
                <a:spcPts val="0"/>
              </a:spcAft>
              <a:defRPr/>
            </a:pPr>
            <a:endParaRPr lang="en-US" sz="1800" cap="none" dirty="0" smtClean="0">
              <a:solidFill>
                <a:schemeClr val="accent3">
                  <a:lumMod val="20000"/>
                  <a:lumOff val="80000"/>
                </a:schemeClr>
              </a:solidFill>
              <a:latin typeface="+mn-lt"/>
            </a:endParaRPr>
          </a:p>
          <a:p>
            <a:pPr algn="ctr" fontAlgn="auto">
              <a:spcAft>
                <a:spcPts val="0"/>
              </a:spcAft>
              <a:defRPr/>
            </a:pPr>
            <a:r>
              <a:rPr lang="en-US" sz="2000" b="1" cap="none" dirty="0" smtClean="0">
                <a:solidFill>
                  <a:srgbClr val="212F62"/>
                </a:solidFill>
                <a:latin typeface="+mn-lt"/>
              </a:rPr>
              <a:t>Chapter # Chapter Title</a:t>
            </a:r>
          </a:p>
          <a:p>
            <a:pPr algn="ctr" fontAlgn="auto">
              <a:spcAft>
                <a:spcPts val="0"/>
              </a:spcAft>
              <a:defRPr/>
            </a:pP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E6933B52-B7B0-4435-A810-D5A8ECCD14B8}" type="datetime4">
              <a:rPr lang="en-US"/>
              <a:pPr>
                <a:defRPr/>
              </a:pPr>
              <a:t>December 5, 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7D8C27C6-00DF-4890-8154-3F9BE9A134E3}" type="datetime4">
              <a:rPr lang="en-US"/>
              <a:pPr>
                <a:defRPr/>
              </a:pPr>
              <a:t>December 5, 2013</a:t>
            </a:fld>
            <a:endParaRPr lang="en-US"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sz="1000" dirty="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ft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jpg"/><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g"/><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g"/><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g"/><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g"/><Relationship Id="rId3"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g"/><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g"/><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g"/><Relationship Id="rId3"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g"/><Relationship Id="rId3"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g"/><Relationship Id="rId3"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g"/><Relationship Id="rId3" Type="http://schemas.openxmlformats.org/officeDocument/2006/relationships/image" Target="../media/image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g"/><Relationship Id="rId3"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g"/><Relationship Id="rId3" Type="http://schemas.openxmlformats.org/officeDocument/2006/relationships/image" Target="../media/image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g"/><Relationship Id="rId3" Type="http://schemas.openxmlformats.org/officeDocument/2006/relationships/image" Target="../media/image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0.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g"/><Relationship Id="rId3" Type="http://schemas.openxmlformats.org/officeDocument/2006/relationships/image" Target="../media/image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g"/><Relationship Id="rId3" Type="http://schemas.openxmlformats.org/officeDocument/2006/relationships/image" Target="../media/image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g"/><Relationship Id="rId3"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g"/><Relationship Id="rId3" Type="http://schemas.openxmlformats.org/officeDocument/2006/relationships/image" Target="../media/image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g"/><Relationship Id="rId3" Type="http://schemas.openxmlformats.org/officeDocument/2006/relationships/image" Target="../media/image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jpg"/><Relationship Id="rId3" Type="http://schemas.openxmlformats.org/officeDocument/2006/relationships/image" Target="../media/image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g"/><Relationship Id="rId3"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dirty="0" smtClean="0"/>
              <a:t>College Physics</a:t>
            </a:r>
          </a:p>
          <a:p>
            <a:pPr algn="ctr" fontAlgn="auto">
              <a:spcAft>
                <a:spcPts val="0"/>
              </a:spcAft>
              <a:defRPr/>
            </a:pPr>
            <a:endParaRPr lang="en-US" sz="1800" cap="none" dirty="0" smtClean="0">
              <a:solidFill>
                <a:schemeClr val="accent3">
                  <a:lumMod val="20000"/>
                  <a:lumOff val="80000"/>
                </a:schemeClr>
              </a:solidFill>
              <a:latin typeface="+mn-lt"/>
            </a:endParaRPr>
          </a:p>
          <a:p>
            <a:pPr algn="ctr" fontAlgn="auto">
              <a:spcAft>
                <a:spcPts val="0"/>
              </a:spcAft>
              <a:defRPr/>
            </a:pPr>
            <a:r>
              <a:rPr lang="en-US" sz="2000" b="1" cap="none" dirty="0" smtClean="0">
                <a:solidFill>
                  <a:srgbClr val="212F62"/>
                </a:solidFill>
                <a:latin typeface="+mn-lt"/>
              </a:rPr>
              <a:t>Chapter 2 </a:t>
            </a:r>
            <a:r>
              <a:rPr lang="en-US" sz="2000" b="1" cap="none" dirty="0">
                <a:solidFill>
                  <a:srgbClr val="212F62"/>
                </a:solidFill>
                <a:latin typeface="+mn-lt"/>
              </a:rPr>
              <a:t>KINEMATICS</a:t>
            </a:r>
          </a:p>
          <a:p>
            <a:pPr algn="ctr" fontAlgn="auto">
              <a:spcAft>
                <a:spcPts val="0"/>
              </a:spcAft>
              <a:defRPr/>
            </a:pP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7170" name="Picture 2" descr="OSC-Stacked-TM-RGB-1.png"/>
          <p:cNvPicPr>
            <a:picLocks noChangeAspect="1"/>
          </p:cNvPicPr>
          <p:nvPr/>
        </p:nvPicPr>
        <p:blipFill>
          <a:blip r:embed="rId2"/>
          <a:srcRect/>
          <a:stretch>
            <a:fillRect/>
          </a:stretch>
        </p:blipFill>
        <p:spPr bwMode="auto">
          <a:xfrm>
            <a:off x="7316788" y="5507038"/>
            <a:ext cx="1508125" cy="1077912"/>
          </a:xfrm>
          <a:prstGeom prst="rect">
            <a:avLst/>
          </a:prstGeom>
          <a:noFill/>
          <a:ln w="9525">
            <a:noFill/>
            <a:miter lim="800000"/>
            <a:headEnd/>
            <a:tailEnd/>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2.9</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544942" y="1122363"/>
            <a:ext cx="5887429"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A more detailed record of an airplane passenger heading toward the back of the plane, showing smaller segments of his trip.</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8018386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2.10</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824953" y="1122363"/>
            <a:ext cx="7327407"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During a 30-minute round trip to the store, the total distance traveled is 6 km. The average speed is 12 km/h. The displacement for the round trip is zero, </a:t>
            </a:r>
            <a:r>
              <a:rPr lang="en-US" sz="1600" dirty="0" smtClean="0"/>
              <a:t>since there </a:t>
            </a:r>
            <a:r>
              <a:rPr lang="en-US" sz="1600" dirty="0"/>
              <a:t>was no net change in position. Thus the average velocity is zero.</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8451084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00"/>
            <a:ext cx="8062913" cy="658813"/>
          </a:xfrm>
        </p:spPr>
        <p:txBody>
          <a:bodyPr/>
          <a:lstStyle/>
          <a:p>
            <a:pPr fontAlgn="auto">
              <a:spcAft>
                <a:spcPts val="0"/>
              </a:spcAft>
              <a:defRPr/>
            </a:pPr>
            <a:r>
              <a:rPr lang="en-US" dirty="0" smtClean="0"/>
              <a:t>Figure 2.11</a:t>
            </a:r>
            <a:endParaRPr lang="en-US" dirty="0"/>
          </a:p>
        </p:txBody>
      </p:sp>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341369" y="1108075"/>
            <a:ext cx="2263911" cy="5256213"/>
          </a:xfrm>
        </p:spPr>
      </p:pic>
      <p:sp>
        <p:nvSpPr>
          <p:cNvPr id="8195" name="Text Placeholder 13"/>
          <p:cNvSpPr>
            <a:spLocks noGrp="1"/>
          </p:cNvSpPr>
          <p:nvPr>
            <p:ph type="body" sz="quarter" idx="14"/>
          </p:nvPr>
        </p:nvSpPr>
        <p:spPr>
          <a:xfrm>
            <a:off x="4606925" y="1108075"/>
            <a:ext cx="3913188" cy="5256213"/>
          </a:xfrm>
        </p:spPr>
        <p:txBody>
          <a:bodyPr/>
          <a:lstStyle/>
          <a:p>
            <a:r>
              <a:rPr lang="en-US" sz="1600" dirty="0">
                <a:solidFill>
                  <a:srgbClr val="000000"/>
                </a:solidFill>
              </a:rPr>
              <a:t>Position vs. time, velocity vs. time, and speed vs. time on a trip. Note that the velocity for the return trip is negative.</a:t>
            </a:r>
          </a:p>
        </p:txBody>
      </p:sp>
      <p:pic>
        <p:nvPicPr>
          <p:cNvPr id="8196" name="Picture 10"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0291360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2.12</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4641" y="1122363"/>
            <a:ext cx="5248031"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A plane decelerates, or slows down, as it comes in for landing in St. Maarten. Its acceleration is opposite in direction to its velocity. (credit: Steve </a:t>
            </a:r>
            <a:r>
              <a:rPr lang="en-US" sz="1600" dirty="0" err="1"/>
              <a:t>Conry</a:t>
            </a:r>
            <a:r>
              <a:rPr lang="en-US" sz="1600" dirty="0"/>
              <a:t>, Flickr)</a:t>
            </a:r>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012149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2.13</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48810" y="1122363"/>
            <a:ext cx="5279693"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A subway train in Sao Paulo, Brazil, decelerates as it comes into a station. It is accelerating in a direction opposite to its direction of motion. (credit: Yusuke Kawasaki, Flickr)</a:t>
            </a:r>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42187672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00"/>
            <a:ext cx="8062913" cy="658813"/>
          </a:xfrm>
        </p:spPr>
        <p:txBody>
          <a:bodyPr/>
          <a:lstStyle/>
          <a:p>
            <a:pPr algn="r" fontAlgn="auto">
              <a:spcAft>
                <a:spcPts val="0"/>
              </a:spcAft>
              <a:defRPr/>
            </a:pPr>
            <a:r>
              <a:rPr lang="en-US" dirty="0" smtClean="0"/>
              <a:t>Figure 2.14</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890781" y="1108075"/>
            <a:ext cx="3228000" cy="5256213"/>
          </a:xfrm>
        </p:spPr>
      </p:pic>
      <p:sp>
        <p:nvSpPr>
          <p:cNvPr id="10243" name="Text Placeholder 13"/>
          <p:cNvSpPr>
            <a:spLocks noGrp="1"/>
          </p:cNvSpPr>
          <p:nvPr>
            <p:ph type="body" sz="quarter" idx="14"/>
          </p:nvPr>
        </p:nvSpPr>
        <p:spPr>
          <a:xfrm>
            <a:off x="457200" y="1108075"/>
            <a:ext cx="3913188" cy="5256213"/>
          </a:xfrm>
        </p:spPr>
        <p:txBody>
          <a:bodyPr/>
          <a:lstStyle/>
          <a:p>
            <a:pPr marL="342900" indent="-342900">
              <a:buFont typeface="Arial" charset="0"/>
              <a:buAutoNum type="alphaLcParenR"/>
            </a:pPr>
            <a:r>
              <a:rPr lang="en-US" sz="1400" dirty="0">
                <a:solidFill>
                  <a:schemeClr val="tx1"/>
                </a:solidFill>
              </a:rPr>
              <a:t>This car is speeding up as it moves toward the right. It therefore has positive acceleration in our coordinate system.</a:t>
            </a:r>
          </a:p>
          <a:p>
            <a:pPr marL="342900" indent="-342900">
              <a:buFont typeface="Arial" charset="0"/>
              <a:buAutoNum type="alphaLcParenR"/>
            </a:pPr>
            <a:r>
              <a:rPr lang="en-US" sz="1400" dirty="0">
                <a:solidFill>
                  <a:schemeClr val="tx1"/>
                </a:solidFill>
              </a:rPr>
              <a:t>This car is slowing down as it moves toward the right. Therefore, it has negative acceleration in our coordinate system, because its acceleration is toward the left. The car is also decelerating: the direction of its acceleration is opposite to its direction of motion. </a:t>
            </a:r>
          </a:p>
          <a:p>
            <a:pPr marL="342900" indent="-342900">
              <a:buFont typeface="Arial" charset="0"/>
              <a:buAutoNum type="alphaLcParenR"/>
            </a:pPr>
            <a:r>
              <a:rPr lang="en-US" sz="1400" dirty="0">
                <a:solidFill>
                  <a:schemeClr val="tx1"/>
                </a:solidFill>
              </a:rPr>
              <a:t>This car is moving toward the left, but slowing down over time. Therefore, its acceleration is positive in our coordinate system because it is toward the right. However, the car is decelerating because its acceleration is opposite to its </a:t>
            </a:r>
            <a:r>
              <a:rPr lang="en-US" sz="1400" dirty="0" smtClean="0">
                <a:solidFill>
                  <a:schemeClr val="tx1"/>
                </a:solidFill>
              </a:rPr>
              <a:t>motion.</a:t>
            </a:r>
          </a:p>
          <a:p>
            <a:pPr marL="342900" indent="-342900">
              <a:buFont typeface="Arial" charset="0"/>
              <a:buAutoNum type="alphaLcParenR"/>
            </a:pPr>
            <a:r>
              <a:rPr lang="en-US" sz="1400" dirty="0">
                <a:solidFill>
                  <a:schemeClr val="tx1"/>
                </a:solidFill>
              </a:rPr>
              <a:t>This car is speeding up as it moves toward the left. It has negative acceleration because it is accelerating toward the left. However, because its acceleration is in the same direction as its motion, it is speeding up (not decelerating).</a:t>
            </a:r>
          </a:p>
        </p:txBody>
      </p:sp>
      <p:pic>
        <p:nvPicPr>
          <p:cNvPr id="10244" name="Picture 10" descr="OSC-Stacked-TM-RGB-1.png"/>
          <p:cNvPicPr>
            <a:picLocks noChangeAspect="1"/>
          </p:cNvPicPr>
          <p:nvPr/>
        </p:nvPicPr>
        <p:blipFill>
          <a:blip r:embed="rId3"/>
          <a:srcRect/>
          <a:stretch>
            <a:fillRect/>
          </a:stretch>
        </p:blipFill>
        <p:spPr bwMode="auto">
          <a:xfrm>
            <a:off x="381000" y="241300"/>
            <a:ext cx="1050925" cy="7524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2.15</a:t>
            </a:r>
            <a:endParaRPr lang="en-US" dirty="0"/>
          </a:p>
        </p:txBody>
      </p:sp>
      <p:sp>
        <p:nvSpPr>
          <p:cNvPr id="9219" name="Text Placeholder 6"/>
          <p:cNvSpPr>
            <a:spLocks noGrp="1"/>
          </p:cNvSpPr>
          <p:nvPr>
            <p:ph type="body" sz="quarter" idx="14"/>
          </p:nvPr>
        </p:nvSpPr>
        <p:spPr>
          <a:xfrm>
            <a:off x="457200" y="4843463"/>
            <a:ext cx="8062913" cy="1166812"/>
          </a:xfrm>
        </p:spPr>
        <p:txBody>
          <a:bodyPr/>
          <a:lstStyle/>
          <a:p>
            <a:r>
              <a:rPr lang="fi-FI" sz="1600" dirty="0"/>
              <a:t>(credit: Jon Sullivan, PD Photo.org)</a:t>
            </a:r>
            <a:endParaRPr lang="en-US" sz="1600" dirty="0" smtClean="0"/>
          </a:p>
        </p:txBody>
      </p:sp>
      <p:pic>
        <p:nvPicPr>
          <p:cNvPr id="9220" name="Picture 7" descr="OSC-Stacked-TM-RGB-1.png"/>
          <p:cNvPicPr>
            <a:picLocks noChangeAspect="1"/>
          </p:cNvPicPr>
          <p:nvPr/>
        </p:nvPicPr>
        <p:blipFill>
          <a:blip r:embed="rId2"/>
          <a:srcRect/>
          <a:stretch>
            <a:fillRect/>
          </a:stretch>
        </p:blipFill>
        <p:spPr bwMode="auto">
          <a:xfrm>
            <a:off x="7772400" y="241300"/>
            <a:ext cx="1052513" cy="752475"/>
          </a:xfrm>
          <a:prstGeom prst="rect">
            <a:avLst/>
          </a:prstGeom>
          <a:noFill/>
          <a:ln w="9525">
            <a:noFill/>
            <a:miter lim="800000"/>
            <a:headEnd/>
            <a:tailEnd/>
          </a:ln>
        </p:spPr>
      </p:pic>
      <p:pic>
        <p:nvPicPr>
          <p:cNvPr id="4099" name="Picture 3"/>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56689" y="1122363"/>
            <a:ext cx="4663935" cy="350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7026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2.16</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273004"/>
            <a:ext cx="8062913" cy="3199155"/>
          </a:xfrm>
        </p:spPr>
      </p:pic>
      <p:sp>
        <p:nvSpPr>
          <p:cNvPr id="9219" name="Text Placeholder 6"/>
          <p:cNvSpPr>
            <a:spLocks noGrp="1"/>
          </p:cNvSpPr>
          <p:nvPr>
            <p:ph type="body" sz="quarter" idx="14"/>
          </p:nvPr>
        </p:nvSpPr>
        <p:spPr>
          <a:xfrm>
            <a:off x="457200" y="4843463"/>
            <a:ext cx="8062913" cy="1166812"/>
          </a:xfrm>
        </p:spPr>
        <p:txBody>
          <a:bodyPr/>
          <a:lstStyle/>
          <a:p>
            <a:endParaRPr lang="en-US" sz="1600" i="1" baseline="400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7267493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2.17</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848687" y="1122363"/>
            <a:ext cx="7279938"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300" dirty="0"/>
              <a:t>Graphs of instantaneous acceleration versus time for two different one-dimensional motions. </a:t>
            </a:r>
            <a:endParaRPr lang="en-US" sz="1300" dirty="0" smtClean="0"/>
          </a:p>
          <a:p>
            <a:pPr marL="342900" indent="-342900">
              <a:buAutoNum type="alphaLcParenBoth"/>
            </a:pPr>
            <a:r>
              <a:rPr lang="en-US" sz="1300" dirty="0" smtClean="0"/>
              <a:t>Here </a:t>
            </a:r>
            <a:r>
              <a:rPr lang="en-US" sz="1300" dirty="0"/>
              <a:t>acceleration varies only slightly and is always in the </a:t>
            </a:r>
            <a:r>
              <a:rPr lang="en-US" sz="1300" dirty="0" smtClean="0"/>
              <a:t>same direction</a:t>
            </a:r>
            <a:r>
              <a:rPr lang="en-US" sz="1300" dirty="0"/>
              <a:t>, since it is positive. The average over the interval is nearly the same as the acceleration at any given time. </a:t>
            </a:r>
            <a:endParaRPr lang="en-US" sz="1300" dirty="0" smtClean="0"/>
          </a:p>
          <a:p>
            <a:pPr marL="342900" indent="-342900">
              <a:buAutoNum type="alphaLcParenBoth"/>
            </a:pPr>
            <a:r>
              <a:rPr lang="en-US" sz="1300" dirty="0" smtClean="0"/>
              <a:t>(</a:t>
            </a:r>
            <a:r>
              <a:rPr lang="en-US" sz="1300" dirty="0"/>
              <a:t>b) Here the acceleration varies greatly, </a:t>
            </a:r>
            <a:r>
              <a:rPr lang="en-US" sz="1300" dirty="0" smtClean="0"/>
              <a:t>perhaps representing </a:t>
            </a:r>
            <a:r>
              <a:rPr lang="en-US" sz="1300" dirty="0"/>
              <a:t>a package on a post office conveyor belt that is accelerated forward and backward as it bumps along. It is necessary to consider small time intervals (such </a:t>
            </a:r>
            <a:r>
              <a:rPr lang="en-US" sz="1300" dirty="0" smtClean="0"/>
              <a:t>as from </a:t>
            </a:r>
            <a:r>
              <a:rPr lang="en-US" sz="1300" dirty="0"/>
              <a:t>0 to 1.0 s) with constant or nearly constant acceleration in such a situation.</a:t>
            </a:r>
            <a:endParaRPr lang="en-US" sz="13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1123580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2.18</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404083" y="1122363"/>
            <a:ext cx="6169146" cy="3500437"/>
          </a:xfrm>
        </p:spPr>
      </p:pic>
      <p:sp>
        <p:nvSpPr>
          <p:cNvPr id="9219" name="Text Placeholder 6"/>
          <p:cNvSpPr>
            <a:spLocks noGrp="1"/>
          </p:cNvSpPr>
          <p:nvPr>
            <p:ph type="body" sz="quarter" idx="14"/>
          </p:nvPr>
        </p:nvSpPr>
        <p:spPr>
          <a:xfrm>
            <a:off x="457200" y="4843463"/>
            <a:ext cx="8062913" cy="1166812"/>
          </a:xfrm>
        </p:spPr>
        <p:txBody>
          <a:bodyPr/>
          <a:lstStyle/>
          <a:p>
            <a:r>
              <a:rPr lang="en-US" sz="900" dirty="0"/>
              <a:t>One-dimensional motion of a subway train considered in </a:t>
            </a:r>
            <a:r>
              <a:rPr lang="en-US" sz="900" dirty="0">
                <a:solidFill>
                  <a:srgbClr val="212F62"/>
                </a:solidFill>
              </a:rPr>
              <a:t>Example 2.2, Example 2.3, Example 2.4, Example 2.5, Example 2.6, and Example 2.7</a:t>
            </a:r>
            <a:r>
              <a:rPr lang="en-US" sz="900" dirty="0"/>
              <a:t>. Here we </a:t>
            </a:r>
            <a:r>
              <a:rPr lang="en-US" sz="900" dirty="0" smtClean="0"/>
              <a:t>have chosen </a:t>
            </a:r>
            <a:r>
              <a:rPr lang="en-US" sz="900" dirty="0"/>
              <a:t>the </a:t>
            </a:r>
            <a:r>
              <a:rPr lang="en-US" sz="900" i="1" dirty="0">
                <a:latin typeface="Times New Roman" pitchFamily="18" charset="0"/>
                <a:cs typeface="Times New Roman" pitchFamily="18" charset="0"/>
              </a:rPr>
              <a:t>x</a:t>
            </a:r>
            <a:r>
              <a:rPr lang="en-US" sz="900" i="1" dirty="0"/>
              <a:t> </a:t>
            </a:r>
            <a:r>
              <a:rPr lang="en-US" sz="900" dirty="0"/>
              <a:t>-axis so that + means to the right and − means to the left for displacements, velocities, and accelerations. </a:t>
            </a:r>
            <a:endParaRPr lang="en-US" sz="900" dirty="0" smtClean="0"/>
          </a:p>
          <a:p>
            <a:pPr marL="228600" indent="-228600">
              <a:buFont typeface="+mj-lt"/>
              <a:buAutoNum type="alphaLcParenR"/>
            </a:pPr>
            <a:r>
              <a:rPr lang="en-US" sz="900" dirty="0" smtClean="0"/>
              <a:t>The </a:t>
            </a:r>
            <a:r>
              <a:rPr lang="en-US" sz="900" dirty="0"/>
              <a:t>subway train moves to the right from </a:t>
            </a:r>
            <a:r>
              <a:rPr lang="en-US" sz="900" i="1" dirty="0">
                <a:latin typeface="Times New Roman" pitchFamily="18" charset="0"/>
                <a:cs typeface="Times New Roman" pitchFamily="18" charset="0"/>
              </a:rPr>
              <a:t>x</a:t>
            </a:r>
            <a:r>
              <a:rPr lang="en-US" sz="900" dirty="0">
                <a:latin typeface="Times New Roman" pitchFamily="18" charset="0"/>
                <a:cs typeface="Times New Roman" pitchFamily="18" charset="0"/>
              </a:rPr>
              <a:t>0</a:t>
            </a:r>
            <a:r>
              <a:rPr lang="en-US" sz="900" dirty="0"/>
              <a:t> </a:t>
            </a:r>
            <a:r>
              <a:rPr lang="en-US" sz="900" dirty="0" smtClean="0"/>
              <a:t>to </a:t>
            </a:r>
            <a:r>
              <a:rPr lang="en-US" sz="900" i="1" dirty="0" err="1" smtClean="0">
                <a:latin typeface="Times New Roman" pitchFamily="18" charset="0"/>
                <a:cs typeface="Times New Roman" pitchFamily="18" charset="0"/>
              </a:rPr>
              <a:t>x</a:t>
            </a:r>
            <a:r>
              <a:rPr lang="en-US" sz="900" dirty="0" err="1" smtClean="0">
                <a:latin typeface="Times New Roman" pitchFamily="18" charset="0"/>
                <a:cs typeface="Times New Roman" pitchFamily="18" charset="0"/>
              </a:rPr>
              <a:t>f</a:t>
            </a:r>
            <a:r>
              <a:rPr lang="en-US" sz="900" dirty="0" smtClean="0"/>
              <a:t> </a:t>
            </a:r>
            <a:r>
              <a:rPr lang="en-US" sz="900" dirty="0"/>
              <a:t>. Its displacement </a:t>
            </a:r>
            <a:r>
              <a:rPr lang="en-US" sz="900" dirty="0" err="1">
                <a:latin typeface="Times New Roman" pitchFamily="18" charset="0"/>
                <a:cs typeface="Times New Roman" pitchFamily="18" charset="0"/>
              </a:rPr>
              <a:t>Δ</a:t>
            </a:r>
            <a:r>
              <a:rPr lang="en-US" sz="900" i="1" dirty="0" err="1">
                <a:latin typeface="Times New Roman" pitchFamily="18" charset="0"/>
                <a:cs typeface="Times New Roman" pitchFamily="18" charset="0"/>
              </a:rPr>
              <a:t>x</a:t>
            </a:r>
            <a:r>
              <a:rPr lang="en-US" sz="900" i="1" dirty="0"/>
              <a:t> </a:t>
            </a:r>
            <a:r>
              <a:rPr lang="en-US" sz="900" dirty="0"/>
              <a:t>is +2.0 km. </a:t>
            </a:r>
            <a:endParaRPr lang="en-US" sz="900" dirty="0" smtClean="0"/>
          </a:p>
          <a:p>
            <a:pPr marL="228600" indent="-228600">
              <a:buFont typeface="+mj-lt"/>
              <a:buAutoNum type="alphaLcParenR"/>
            </a:pPr>
            <a:r>
              <a:rPr lang="en-US" sz="900" dirty="0" smtClean="0"/>
              <a:t>The </a:t>
            </a:r>
            <a:r>
              <a:rPr lang="en-US" sz="900" dirty="0"/>
              <a:t>train moves to the left from </a:t>
            </a:r>
            <a:r>
              <a:rPr lang="en-US" sz="900" i="1" dirty="0">
                <a:latin typeface="Times New Roman" pitchFamily="18" charset="0"/>
                <a:cs typeface="Times New Roman" pitchFamily="18" charset="0"/>
              </a:rPr>
              <a:t>x</a:t>
            </a:r>
            <a:r>
              <a:rPr lang="en-US" sz="900" dirty="0">
                <a:latin typeface="Times New Roman" pitchFamily="18" charset="0"/>
                <a:cs typeface="Times New Roman" pitchFamily="18" charset="0"/>
              </a:rPr>
              <a:t>′0</a:t>
            </a:r>
            <a:r>
              <a:rPr lang="en-US" sz="900" dirty="0"/>
              <a:t> to </a:t>
            </a:r>
            <a:r>
              <a:rPr lang="en-US" sz="900" i="1" dirty="0" err="1">
                <a:latin typeface="Times New Roman" pitchFamily="18" charset="0"/>
                <a:cs typeface="Times New Roman" pitchFamily="18" charset="0"/>
              </a:rPr>
              <a:t>x</a:t>
            </a:r>
            <a:r>
              <a:rPr lang="en-US" sz="900" dirty="0" err="1">
                <a:latin typeface="Times New Roman" pitchFamily="18" charset="0"/>
                <a:cs typeface="Times New Roman" pitchFamily="18" charset="0"/>
              </a:rPr>
              <a:t>′f</a:t>
            </a:r>
            <a:r>
              <a:rPr lang="en-US" sz="900" dirty="0"/>
              <a:t> . Its displacement </a:t>
            </a:r>
            <a:r>
              <a:rPr lang="en-US" sz="900" dirty="0" err="1">
                <a:latin typeface="Times New Roman" pitchFamily="18" charset="0"/>
                <a:cs typeface="Times New Roman" pitchFamily="18" charset="0"/>
              </a:rPr>
              <a:t>Δ</a:t>
            </a:r>
            <a:r>
              <a:rPr lang="en-US" sz="900" i="1" dirty="0" err="1">
                <a:latin typeface="Times New Roman" pitchFamily="18" charset="0"/>
                <a:cs typeface="Times New Roman" pitchFamily="18" charset="0"/>
              </a:rPr>
              <a:t>x</a:t>
            </a:r>
            <a:r>
              <a:rPr lang="en-US" sz="900" dirty="0"/>
              <a:t>′ is −1.5 km . (Note that the prime symbol (′) is used </a:t>
            </a:r>
            <a:r>
              <a:rPr lang="en-US" sz="900" dirty="0" smtClean="0"/>
              <a:t>simply to </a:t>
            </a:r>
            <a:r>
              <a:rPr lang="en-US" sz="900" dirty="0"/>
              <a:t>distinguish between displacement in the two different situations. The distances of travel and the size of the cars are on different scales to fit everything into the diagram.)</a:t>
            </a:r>
            <a:endParaRPr lang="en-US" sz="9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7244138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2.1</a:t>
            </a:r>
            <a:endParaRPr lang="en-US" dirty="0"/>
          </a:p>
        </p:txBody>
      </p:sp>
      <p:sp>
        <p:nvSpPr>
          <p:cNvPr id="9219" name="Text Placeholder 6"/>
          <p:cNvSpPr>
            <a:spLocks noGrp="1"/>
          </p:cNvSpPr>
          <p:nvPr>
            <p:ph type="body" sz="quarter" idx="14"/>
          </p:nvPr>
        </p:nvSpPr>
        <p:spPr>
          <a:xfrm>
            <a:off x="457200" y="4843463"/>
            <a:ext cx="8062913" cy="1166812"/>
          </a:xfrm>
        </p:spPr>
        <p:txBody>
          <a:bodyPr/>
          <a:lstStyle/>
          <a:p>
            <a:r>
              <a:rPr lang="en-US" sz="1600" dirty="0"/>
              <a:t>The motion of an American kestrel through the air can be described by the bird’s displacement, speed, velocity, and acceleration. When it flies in a straight </a:t>
            </a:r>
            <a:r>
              <a:rPr lang="en-US" sz="1600" dirty="0" smtClean="0"/>
              <a:t>line without </a:t>
            </a:r>
            <a:r>
              <a:rPr lang="en-US" sz="1600" dirty="0"/>
              <a:t>any change in direction, its motion is said to be one dimensional. (credit: Vince Maidens, Wikimedia Commons)</a:t>
            </a:r>
            <a:endParaRPr lang="en-US" sz="1600" dirty="0" smtClean="0"/>
          </a:p>
        </p:txBody>
      </p:sp>
      <p:pic>
        <p:nvPicPr>
          <p:cNvPr id="9220" name="Picture 7" descr="OSC-Stacked-TM-RGB-1.png"/>
          <p:cNvPicPr>
            <a:picLocks noChangeAspect="1"/>
          </p:cNvPicPr>
          <p:nvPr/>
        </p:nvPicPr>
        <p:blipFill>
          <a:blip r:embed="rId2"/>
          <a:srcRect/>
          <a:stretch>
            <a:fillRect/>
          </a:stretch>
        </p:blipFill>
        <p:spPr bwMode="auto">
          <a:xfrm>
            <a:off x="7772400" y="241300"/>
            <a:ext cx="1052513" cy="752475"/>
          </a:xfrm>
          <a:prstGeom prst="rect">
            <a:avLst/>
          </a:prstGeom>
          <a:noFill/>
          <a:ln w="9525">
            <a:noFill/>
            <a:miter lim="800000"/>
            <a:headEnd/>
            <a:tailEnd/>
          </a:ln>
        </p:spPr>
      </p:pic>
      <p:pic>
        <p:nvPicPr>
          <p:cNvPr id="1026" name="Picture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56967" y="1122363"/>
            <a:ext cx="5863378" cy="350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1084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2.19</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27" b="1327"/>
          <a:stretch>
            <a:fillRect/>
          </a:stretch>
        </p:blipFill>
        <p:spPr>
          <a:xfrm>
            <a:off x="457200" y="1122363"/>
            <a:ext cx="8062913"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This problem involves three steps. First we must determine the change in velocity, then we must determine the change in time, and finally </a:t>
            </a:r>
            <a:r>
              <a:rPr lang="en-US" sz="1600" dirty="0" smtClean="0"/>
              <a:t>we use </a:t>
            </a:r>
            <a:r>
              <a:rPr lang="en-US" sz="1600" dirty="0"/>
              <a:t>these values to calculate the acceleration.</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0270565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2.20</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149331"/>
            <a:ext cx="8062913" cy="3446500"/>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8027537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00"/>
            <a:ext cx="8062913" cy="658813"/>
          </a:xfrm>
        </p:spPr>
        <p:txBody>
          <a:bodyPr/>
          <a:lstStyle/>
          <a:p>
            <a:pPr algn="r" fontAlgn="auto">
              <a:spcAft>
                <a:spcPts val="0"/>
              </a:spcAft>
              <a:defRPr/>
            </a:pPr>
            <a:r>
              <a:rPr lang="en-US" dirty="0" smtClean="0"/>
              <a:t>Figure 2.21</a:t>
            </a:r>
            <a:endParaRPr lang="en-US" dirty="0"/>
          </a:p>
        </p:txBody>
      </p:sp>
      <p:pic>
        <p:nvPicPr>
          <p:cNvPr id="2" name="Picture Placeholder 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212237" y="1108075"/>
            <a:ext cx="2585089" cy="5256213"/>
          </a:xfrm>
        </p:spPr>
      </p:pic>
      <p:sp>
        <p:nvSpPr>
          <p:cNvPr id="10243" name="Text Placeholder 13"/>
          <p:cNvSpPr>
            <a:spLocks noGrp="1"/>
          </p:cNvSpPr>
          <p:nvPr>
            <p:ph type="body" sz="quarter" idx="14"/>
          </p:nvPr>
        </p:nvSpPr>
        <p:spPr>
          <a:xfrm>
            <a:off x="457200" y="1108075"/>
            <a:ext cx="3913188" cy="5256213"/>
          </a:xfrm>
        </p:spPr>
        <p:txBody>
          <a:bodyPr/>
          <a:lstStyle/>
          <a:p>
            <a:pPr marL="342900" indent="-342900">
              <a:buAutoNum type="alphaLcParenBoth"/>
            </a:pPr>
            <a:r>
              <a:rPr lang="en-US" sz="1400" dirty="0" smtClean="0">
                <a:solidFill>
                  <a:schemeClr val="tx1"/>
                </a:solidFill>
              </a:rPr>
              <a:t>Position </a:t>
            </a:r>
            <a:r>
              <a:rPr lang="en-US" sz="1400" dirty="0">
                <a:solidFill>
                  <a:schemeClr val="tx1"/>
                </a:solidFill>
              </a:rPr>
              <a:t>of the train over time. Notice that the train’s position changes slowly at the beginning of the journey, then more and more quickly as it picks up </a:t>
            </a:r>
            <a:r>
              <a:rPr lang="en-US" sz="1400" dirty="0" smtClean="0">
                <a:solidFill>
                  <a:schemeClr val="tx1"/>
                </a:solidFill>
              </a:rPr>
              <a:t>speed. </a:t>
            </a:r>
            <a:r>
              <a:rPr lang="en-US" sz="1400" dirty="0">
                <a:solidFill>
                  <a:schemeClr val="tx1"/>
                </a:solidFill>
              </a:rPr>
              <a:t>I</a:t>
            </a:r>
            <a:r>
              <a:rPr lang="en-US" sz="1400" dirty="0" smtClean="0">
                <a:solidFill>
                  <a:schemeClr val="tx1"/>
                </a:solidFill>
              </a:rPr>
              <a:t>ts </a:t>
            </a:r>
            <a:r>
              <a:rPr lang="en-US" sz="1400" dirty="0">
                <a:solidFill>
                  <a:schemeClr val="tx1"/>
                </a:solidFill>
              </a:rPr>
              <a:t>position then changes more slowly as it slows down at the end of the journey. In the middle of the journey, while the velocity remains constant, the position changes at </a:t>
            </a:r>
            <a:r>
              <a:rPr lang="en-US" sz="1400" dirty="0" smtClean="0">
                <a:solidFill>
                  <a:schemeClr val="tx1"/>
                </a:solidFill>
              </a:rPr>
              <a:t>a constant </a:t>
            </a:r>
            <a:r>
              <a:rPr lang="en-US" sz="1400" dirty="0">
                <a:solidFill>
                  <a:schemeClr val="tx1"/>
                </a:solidFill>
              </a:rPr>
              <a:t>rate. </a:t>
            </a:r>
            <a:endParaRPr lang="en-US" sz="1400" dirty="0" smtClean="0">
              <a:solidFill>
                <a:schemeClr val="tx1"/>
              </a:solidFill>
            </a:endParaRPr>
          </a:p>
          <a:p>
            <a:pPr marL="342900" indent="-342900">
              <a:buAutoNum type="alphaLcParenBoth"/>
            </a:pPr>
            <a:r>
              <a:rPr lang="en-US" sz="1400" dirty="0" smtClean="0">
                <a:solidFill>
                  <a:schemeClr val="tx1"/>
                </a:solidFill>
              </a:rPr>
              <a:t>Velocity </a:t>
            </a:r>
            <a:r>
              <a:rPr lang="en-US" sz="1400" dirty="0">
                <a:solidFill>
                  <a:schemeClr val="tx1"/>
                </a:solidFill>
              </a:rPr>
              <a:t>of the train over time. The train’s velocity increases as it accelerates at the beginning of the journey. It remains the same in the middle of the </a:t>
            </a:r>
            <a:r>
              <a:rPr lang="en-US" sz="1400" dirty="0" smtClean="0">
                <a:solidFill>
                  <a:schemeClr val="tx1"/>
                </a:solidFill>
              </a:rPr>
              <a:t>journey (where </a:t>
            </a:r>
            <a:r>
              <a:rPr lang="en-US" sz="1400" dirty="0">
                <a:solidFill>
                  <a:schemeClr val="tx1"/>
                </a:solidFill>
              </a:rPr>
              <a:t>there is no acceleration). It decreases as the train decelerates at the end of the journey. </a:t>
            </a:r>
          </a:p>
          <a:p>
            <a:pPr marL="342900" indent="-342900">
              <a:buAutoNum type="alphaLcParenBoth"/>
            </a:pPr>
            <a:r>
              <a:rPr lang="en-US" sz="1400" dirty="0" smtClean="0">
                <a:solidFill>
                  <a:schemeClr val="tx1"/>
                </a:solidFill>
              </a:rPr>
              <a:t>The </a:t>
            </a:r>
            <a:r>
              <a:rPr lang="en-US" sz="1400" dirty="0">
                <a:solidFill>
                  <a:schemeClr val="tx1"/>
                </a:solidFill>
              </a:rPr>
              <a:t>acceleration of the train over time. The train has positive </a:t>
            </a:r>
            <a:r>
              <a:rPr lang="en-US" sz="1400" dirty="0" smtClean="0">
                <a:solidFill>
                  <a:schemeClr val="tx1"/>
                </a:solidFill>
              </a:rPr>
              <a:t>acceleration as </a:t>
            </a:r>
            <a:r>
              <a:rPr lang="en-US" sz="1400" dirty="0">
                <a:solidFill>
                  <a:schemeClr val="tx1"/>
                </a:solidFill>
              </a:rPr>
              <a:t>it speeds up at the beginning of the journey. It has no acceleration as it travels at constant velocity in the middle of the journey. Its acceleration is negative as it slows </a:t>
            </a:r>
            <a:r>
              <a:rPr lang="en-US" sz="1400" dirty="0" smtClean="0">
                <a:solidFill>
                  <a:schemeClr val="tx1"/>
                </a:solidFill>
              </a:rPr>
              <a:t>down at </a:t>
            </a:r>
            <a:r>
              <a:rPr lang="en-US" sz="1400" dirty="0">
                <a:solidFill>
                  <a:schemeClr val="tx1"/>
                </a:solidFill>
              </a:rPr>
              <a:t>the end of the journey.</a:t>
            </a:r>
            <a:endParaRPr lang="en-US" sz="1400" dirty="0" smtClean="0">
              <a:solidFill>
                <a:schemeClr val="tx1"/>
              </a:solidFill>
            </a:endParaRPr>
          </a:p>
        </p:txBody>
      </p:sp>
      <p:pic>
        <p:nvPicPr>
          <p:cNvPr id="10244" name="Picture 10" descr="OSC-Stacked-TM-RGB-1.png"/>
          <p:cNvPicPr>
            <a:picLocks noChangeAspect="1"/>
          </p:cNvPicPr>
          <p:nvPr/>
        </p:nvPicPr>
        <p:blipFill>
          <a:blip r:embed="rId3"/>
          <a:srcRect/>
          <a:stretch>
            <a:fillRect/>
          </a:stretch>
        </p:blipFill>
        <p:spPr bwMode="auto">
          <a:xfrm>
            <a:off x="381000" y="241300"/>
            <a:ext cx="1050925" cy="752475"/>
          </a:xfrm>
          <a:prstGeom prst="rect">
            <a:avLst/>
          </a:prstGeom>
          <a:noFill/>
          <a:ln w="9525">
            <a:noFill/>
            <a:miter lim="800000"/>
            <a:headEnd/>
            <a:tailEnd/>
          </a:ln>
        </p:spPr>
      </p:pic>
    </p:spTree>
    <p:extLst>
      <p:ext uri="{BB962C8B-B14F-4D97-AF65-F5344CB8AC3E}">
        <p14:creationId xmlns:p14="http://schemas.microsoft.com/office/powerpoint/2010/main" val="24026363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2.22</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875471"/>
            <a:ext cx="8062913" cy="1994221"/>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6527185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2.23</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173046"/>
            <a:ext cx="8062913" cy="3399071"/>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7271634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2.25</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90930" y="1122363"/>
            <a:ext cx="5195453"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Kinematic equations can help us describe and predict the motion of moving objects such as these kayaks racing in Newbury, England. (credit: Barry </a:t>
            </a:r>
            <a:r>
              <a:rPr lang="en-US" sz="1600" dirty="0" err="1" smtClean="0"/>
              <a:t>Skeates</a:t>
            </a:r>
            <a:r>
              <a:rPr lang="en-US" sz="1600" dirty="0" smtClean="0"/>
              <a:t>, Flickr</a:t>
            </a:r>
            <a:r>
              <a:rPr lang="en-US" sz="1600" dirty="0"/>
              <a:t>)</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4022789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2.26</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641334"/>
            <a:ext cx="8062913" cy="2462495"/>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854634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2.27</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679574" y="1122363"/>
            <a:ext cx="3618164"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There is a linear relationship between displacement and average velocity. For a given time </a:t>
            </a:r>
            <a:r>
              <a:rPr lang="en-US" sz="1600" i="1" dirty="0"/>
              <a:t>t </a:t>
            </a:r>
            <a:r>
              <a:rPr lang="en-US" sz="1600" dirty="0"/>
              <a:t>, an object moving twice as fast as another object will move twice </a:t>
            </a:r>
            <a:r>
              <a:rPr lang="en-US" sz="1600" dirty="0" smtClean="0"/>
              <a:t>as far </a:t>
            </a:r>
            <a:r>
              <a:rPr lang="en-US" sz="1600" dirty="0"/>
              <a:t>as the other object.</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854634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2.28</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223708"/>
            <a:ext cx="8062913" cy="329774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854634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2.29</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2088795"/>
            <a:ext cx="8062913" cy="1567573"/>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The airplane lands with an initial velocity of 70.0 m/s and slows to a final velocity of 10.0 m/s before heading for the terminal. Note that the acceleration </a:t>
            </a:r>
            <a:r>
              <a:rPr lang="en-US" sz="1600" dirty="0" smtClean="0"/>
              <a:t>is negative </a:t>
            </a:r>
            <a:r>
              <a:rPr lang="en-US" sz="1600" dirty="0"/>
              <a:t>because its direction is opposite to its velocity, which is positive.</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55627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2.2</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These cyclists in Vietnam can be described by their position relative to buildings and a canal. Their motion can be described by their change in position, </a:t>
            </a:r>
            <a:r>
              <a:rPr lang="en-US" sz="1600" dirty="0" smtClean="0"/>
              <a:t>or displacement</a:t>
            </a:r>
            <a:r>
              <a:rPr lang="en-US" sz="1600" dirty="0"/>
              <a:t>, in the frame of reference. (credit: Suzan Black, </a:t>
            </a:r>
            <a:r>
              <a:rPr lang="en-US" sz="1600" dirty="0" err="1"/>
              <a:t>Fotopedia</a:t>
            </a:r>
            <a:r>
              <a:rPr lang="en-US" sz="1600" dirty="0"/>
              <a:t>)</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8451084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2.30</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647393" y="1122363"/>
            <a:ext cx="5682527"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The Space Shuttle </a:t>
            </a:r>
            <a:r>
              <a:rPr lang="en-US" sz="1600" i="1" dirty="0"/>
              <a:t>Endeavor </a:t>
            </a:r>
            <a:r>
              <a:rPr lang="en-US" sz="1600" dirty="0"/>
              <a:t>blasts off from the Kennedy Space Center in February 2010. (credit: Matthew </a:t>
            </a:r>
            <a:r>
              <a:rPr lang="en-US" sz="1600" dirty="0" err="1"/>
              <a:t>Simantov</a:t>
            </a:r>
            <a:r>
              <a:rPr lang="en-US" sz="1600" dirty="0"/>
              <a:t>, Flickr)</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556275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2.31</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314472" y="1122363"/>
            <a:ext cx="4348368"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U.S. Army Top Fuel pilot Tony “The </a:t>
            </a:r>
            <a:r>
              <a:rPr lang="en-US" sz="1600" dirty="0" err="1"/>
              <a:t>Sarge</a:t>
            </a:r>
            <a:r>
              <a:rPr lang="en-US" sz="1600" dirty="0"/>
              <a:t>” Schumacher begins a race with a controlled burnout. (credit: Lt. Col. William Thurmond. Photo Courtesy of </a:t>
            </a:r>
            <a:r>
              <a:rPr lang="en-US" sz="1600" dirty="0" smtClean="0"/>
              <a:t>U.S. Army</a:t>
            </a:r>
            <a:r>
              <a:rPr lang="en-US" sz="1600" dirty="0"/>
              <a:t>.)</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4098639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2.32</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641334"/>
            <a:ext cx="8062913" cy="2462495"/>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556275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2.33</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641334"/>
            <a:ext cx="8062913" cy="2462495"/>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930201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2.34</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334112" y="1122363"/>
            <a:ext cx="6309088"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4014647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2.35</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469531"/>
            <a:ext cx="8062913" cy="2806101"/>
          </a:xfrm>
        </p:spPr>
      </p:pic>
      <p:sp>
        <p:nvSpPr>
          <p:cNvPr id="9219" name="Text Placeholder 6"/>
          <p:cNvSpPr>
            <a:spLocks noGrp="1"/>
          </p:cNvSpPr>
          <p:nvPr>
            <p:ph type="body" sz="quarter" idx="14"/>
          </p:nvPr>
        </p:nvSpPr>
        <p:spPr>
          <a:xfrm>
            <a:off x="457200" y="4843463"/>
            <a:ext cx="8062913" cy="1166812"/>
          </a:xfrm>
        </p:spPr>
        <p:txBody>
          <a:bodyPr/>
          <a:lstStyle/>
          <a:p>
            <a:r>
              <a:rPr lang="en-US" sz="1500" dirty="0"/>
              <a:t>The distance necessary to stop a car varies greatly, depending on road conditions and driver reaction time. Shown here are the braking distances for dry </a:t>
            </a:r>
            <a:r>
              <a:rPr lang="en-US" sz="1500" dirty="0" smtClean="0"/>
              <a:t>and wet </a:t>
            </a:r>
            <a:r>
              <a:rPr lang="en-US" sz="1500" dirty="0"/>
              <a:t>pavement, as calculated in this example, for a car initially traveling at 30.0 m/s. Also shown are the total distances traveled from the point where the driver first sees </a:t>
            </a:r>
            <a:r>
              <a:rPr lang="en-US" sz="1500" dirty="0" smtClean="0"/>
              <a:t>a light </a:t>
            </a:r>
            <a:r>
              <a:rPr lang="en-US" sz="1500" dirty="0"/>
              <a:t>turn red, assuming a 0.500 s reaction time.</a:t>
            </a:r>
            <a:endParaRPr lang="en-US" sz="15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4014647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2.36</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987479" y="1122363"/>
            <a:ext cx="5002354"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4014647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2.37</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4641" y="1122363"/>
            <a:ext cx="5248031"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Problem-solving skills are essential to your success in Physics. (credit: scui3asteveo, Flickr)</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105604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2.38</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909478" y="1122363"/>
            <a:ext cx="7158357"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solidFill>
                  <a:schemeClr val="tx1"/>
                </a:solidFill>
              </a:rPr>
              <a:t>A hammer and a feather will fall with the same constant acceleration if air resistance is considered negligible. This is a general characteristic of gravity not </a:t>
            </a:r>
            <a:r>
              <a:rPr lang="en-US" sz="1600" dirty="0" smtClean="0">
                <a:solidFill>
                  <a:schemeClr val="tx1"/>
                </a:solidFill>
              </a:rPr>
              <a:t>unique to </a:t>
            </a:r>
            <a:r>
              <a:rPr lang="en-US" sz="1600" dirty="0">
                <a:solidFill>
                  <a:schemeClr val="tx1"/>
                </a:solidFill>
              </a:rPr>
              <a:t>Earth, as astronaut David R. Scott demonstrated on the Moon in 1971, where the acceleration due to gravity is only 1.67 m/s2 .</a:t>
            </a:r>
            <a:endParaRPr lang="en-US" sz="1600" dirty="0" smtClean="0">
              <a:solidFill>
                <a:schemeClr val="tx1"/>
              </a:solidFill>
            </a:endParaRPr>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105604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2.39</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641334"/>
            <a:ext cx="8062913" cy="2462495"/>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16093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2.3</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285256" y="1122363"/>
            <a:ext cx="4406800"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A professor paces left and right while lecturing. Her position relative to Earth is given by </a:t>
            </a:r>
            <a:r>
              <a:rPr lang="en-US" sz="1600" i="1" dirty="0">
                <a:latin typeface="Times New Roman" pitchFamily="18" charset="0"/>
                <a:cs typeface="Times New Roman" pitchFamily="18" charset="0"/>
              </a:rPr>
              <a:t>x</a:t>
            </a:r>
            <a:r>
              <a:rPr lang="en-US" sz="1600" i="1" dirty="0"/>
              <a:t> </a:t>
            </a:r>
            <a:r>
              <a:rPr lang="en-US" sz="1600" dirty="0"/>
              <a:t>. The +2.0 m displacement of the professor relative to Earth </a:t>
            </a:r>
            <a:r>
              <a:rPr lang="en-US" sz="1600" dirty="0" smtClean="0"/>
              <a:t>is represented </a:t>
            </a:r>
            <a:r>
              <a:rPr lang="en-US" sz="1600" dirty="0"/>
              <a:t>by an arrow pointing to the right.</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84510846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00"/>
            <a:ext cx="8062913" cy="658813"/>
          </a:xfrm>
        </p:spPr>
        <p:txBody>
          <a:bodyPr/>
          <a:lstStyle/>
          <a:p>
            <a:pPr fontAlgn="auto">
              <a:spcAft>
                <a:spcPts val="0"/>
              </a:spcAft>
              <a:defRPr/>
            </a:pPr>
            <a:r>
              <a:rPr lang="en-US" dirty="0" smtClean="0"/>
              <a:t>Figure 2.40</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109182" y="1108075"/>
            <a:ext cx="2728285" cy="5256213"/>
          </a:xfrm>
        </p:spPr>
      </p:pic>
      <p:sp>
        <p:nvSpPr>
          <p:cNvPr id="8195" name="Text Placeholder 13"/>
          <p:cNvSpPr>
            <a:spLocks noGrp="1"/>
          </p:cNvSpPr>
          <p:nvPr>
            <p:ph type="body" sz="quarter" idx="14"/>
          </p:nvPr>
        </p:nvSpPr>
        <p:spPr>
          <a:xfrm>
            <a:off x="4606925" y="1108075"/>
            <a:ext cx="3913188" cy="5256213"/>
          </a:xfrm>
        </p:spPr>
        <p:txBody>
          <a:bodyPr/>
          <a:lstStyle/>
          <a:p>
            <a:pPr marL="342900" indent="-342900">
              <a:buAutoNum type="alphaLcParenR"/>
            </a:pPr>
            <a:r>
              <a:rPr lang="en-US" sz="1600" dirty="0" smtClean="0">
                <a:solidFill>
                  <a:schemeClr val="tx1"/>
                </a:solidFill>
              </a:rPr>
              <a:t>A </a:t>
            </a:r>
            <a:r>
              <a:rPr lang="en-US" sz="1600" dirty="0">
                <a:solidFill>
                  <a:schemeClr val="tx1"/>
                </a:solidFill>
              </a:rPr>
              <a:t>person throws a rock straight up, as explored in </a:t>
            </a:r>
            <a:r>
              <a:rPr lang="en-US" sz="1600" dirty="0"/>
              <a:t>Example 2.14</a:t>
            </a:r>
            <a:r>
              <a:rPr lang="en-US" sz="1600" dirty="0">
                <a:solidFill>
                  <a:schemeClr val="tx1"/>
                </a:solidFill>
              </a:rPr>
              <a:t>. The arrows are velocity vectors at 0, 1.00, 2.00, and 3.00 s</a:t>
            </a:r>
            <a:r>
              <a:rPr lang="en-US" sz="1600" dirty="0" smtClean="0">
                <a:solidFill>
                  <a:schemeClr val="tx1"/>
                </a:solidFill>
              </a:rPr>
              <a:t>. </a:t>
            </a:r>
          </a:p>
          <a:p>
            <a:pPr marL="342900" indent="-342900">
              <a:buAutoNum type="alphaLcParenR"/>
            </a:pPr>
            <a:r>
              <a:rPr lang="en-US" sz="1600" dirty="0" smtClean="0">
                <a:solidFill>
                  <a:schemeClr val="tx1"/>
                </a:solidFill>
              </a:rPr>
              <a:t>A </a:t>
            </a:r>
            <a:r>
              <a:rPr lang="en-US" sz="1600" dirty="0">
                <a:solidFill>
                  <a:schemeClr val="tx1"/>
                </a:solidFill>
              </a:rPr>
              <a:t>person throws a </a:t>
            </a:r>
            <a:r>
              <a:rPr lang="en-US" sz="1600" dirty="0" smtClean="0">
                <a:solidFill>
                  <a:schemeClr val="tx1"/>
                </a:solidFill>
              </a:rPr>
              <a:t>rock straight </a:t>
            </a:r>
            <a:r>
              <a:rPr lang="en-US" sz="1600" dirty="0">
                <a:solidFill>
                  <a:schemeClr val="tx1"/>
                </a:solidFill>
              </a:rPr>
              <a:t>down from a cliff with the same initial speed as before, as in </a:t>
            </a:r>
            <a:r>
              <a:rPr lang="en-US" sz="1600" dirty="0"/>
              <a:t>Example 2.15</a:t>
            </a:r>
            <a:r>
              <a:rPr lang="en-US" sz="1600" dirty="0">
                <a:solidFill>
                  <a:schemeClr val="tx1"/>
                </a:solidFill>
              </a:rPr>
              <a:t>. Note that at the same distance below the point of release, the rock has the </a:t>
            </a:r>
            <a:r>
              <a:rPr lang="en-US" sz="1600" dirty="0" smtClean="0">
                <a:solidFill>
                  <a:schemeClr val="tx1"/>
                </a:solidFill>
              </a:rPr>
              <a:t>same velocity </a:t>
            </a:r>
            <a:r>
              <a:rPr lang="en-US" sz="1600" dirty="0">
                <a:solidFill>
                  <a:schemeClr val="tx1"/>
                </a:solidFill>
              </a:rPr>
              <a:t>in both cases.</a:t>
            </a:r>
            <a:endParaRPr lang="en-US" sz="1600" dirty="0" smtClean="0">
              <a:solidFill>
                <a:schemeClr val="tx1"/>
              </a:solidFill>
            </a:endParaRPr>
          </a:p>
        </p:txBody>
      </p:sp>
      <p:pic>
        <p:nvPicPr>
          <p:cNvPr id="8196" name="Picture 10"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23455813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6.9</a:t>
            </a:r>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641334"/>
            <a:ext cx="8062913" cy="2462495"/>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160937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2.42</a:t>
            </a:r>
            <a:endParaRPr lang="en-US" dirty="0"/>
          </a:p>
        </p:txBody>
      </p:sp>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3161968" y="1122363"/>
            <a:ext cx="2653376" cy="3500437"/>
          </a:xfrm>
        </p:spPr>
      </p:pic>
      <p:sp>
        <p:nvSpPr>
          <p:cNvPr id="9219" name="Text Placeholder 6"/>
          <p:cNvSpPr>
            <a:spLocks noGrp="1"/>
          </p:cNvSpPr>
          <p:nvPr>
            <p:ph type="body" sz="quarter" idx="14"/>
          </p:nvPr>
        </p:nvSpPr>
        <p:spPr>
          <a:xfrm>
            <a:off x="457200" y="4843463"/>
            <a:ext cx="8062913" cy="1166812"/>
          </a:xfrm>
        </p:spPr>
        <p:txBody>
          <a:bodyPr/>
          <a:lstStyle/>
          <a:p>
            <a:pPr marL="342900" indent="-342900">
              <a:buAutoNum type="alphaLcParenBoth"/>
            </a:pPr>
            <a:r>
              <a:rPr lang="en-US" sz="1400" dirty="0" smtClean="0"/>
              <a:t>A </a:t>
            </a:r>
            <a:r>
              <a:rPr lang="en-US" sz="1400" dirty="0"/>
              <a:t>person throws a rock straight up, as explored in </a:t>
            </a:r>
            <a:r>
              <a:rPr lang="en-US" sz="1400" dirty="0">
                <a:solidFill>
                  <a:srgbClr val="212F62"/>
                </a:solidFill>
              </a:rPr>
              <a:t>Example 2.14</a:t>
            </a:r>
            <a:r>
              <a:rPr lang="en-US" sz="1400" dirty="0"/>
              <a:t>. The arrows are velocity vectors at 0, 1.00, 2.00, and 3.00 s. </a:t>
            </a:r>
          </a:p>
          <a:p>
            <a:pPr marL="342900" indent="-342900">
              <a:buAutoNum type="alphaLcParenBoth"/>
            </a:pPr>
            <a:r>
              <a:rPr lang="en-US" sz="1400" dirty="0" smtClean="0"/>
              <a:t>A </a:t>
            </a:r>
            <a:r>
              <a:rPr lang="en-US" sz="1400" dirty="0"/>
              <a:t>person throws a </a:t>
            </a:r>
            <a:r>
              <a:rPr lang="en-US" sz="1400" dirty="0" smtClean="0"/>
              <a:t>rock straight </a:t>
            </a:r>
            <a:r>
              <a:rPr lang="en-US" sz="1400" dirty="0"/>
              <a:t>down from a cliff with the same initial speed as before, as in </a:t>
            </a:r>
            <a:r>
              <a:rPr lang="en-US" sz="1400" dirty="0">
                <a:solidFill>
                  <a:srgbClr val="212F62"/>
                </a:solidFill>
              </a:rPr>
              <a:t>Example 2.15</a:t>
            </a:r>
            <a:r>
              <a:rPr lang="en-US" sz="1400" dirty="0"/>
              <a:t>. Note that at the same distance below the point of release, the rock has the </a:t>
            </a:r>
            <a:r>
              <a:rPr lang="en-US" sz="1400" dirty="0" smtClean="0"/>
              <a:t>same velocity </a:t>
            </a:r>
            <a:r>
              <a:rPr lang="en-US" sz="1400" dirty="0"/>
              <a:t>in both cases.</a:t>
            </a:r>
            <a:endParaRPr lang="en-US" sz="14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160937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2.43</a:t>
            </a:r>
            <a:endParaRPr lang="en-US" dirty="0"/>
          </a:p>
        </p:txBody>
      </p:sp>
      <p:pic>
        <p:nvPicPr>
          <p:cNvPr id="2" name="Picture Placeholder 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3031968" y="1122363"/>
            <a:ext cx="2913376"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Positions and velocities of a metal ball released from rest when air resistance is negligible. Velocity is seen to increase linearly with time while </a:t>
            </a:r>
            <a:r>
              <a:rPr lang="en-US" sz="1600" dirty="0" smtClean="0"/>
              <a:t>displacement increases </a:t>
            </a:r>
            <a:r>
              <a:rPr lang="en-US" sz="1600" dirty="0"/>
              <a:t>with time squared. Acceleration is a constant and is equal to gravitational acceleration.</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160937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2.46</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670123" y="1122363"/>
            <a:ext cx="5637067"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A straight-line graph. The equation for a straight line is </a:t>
            </a:r>
            <a:r>
              <a:rPr lang="en-US" sz="1600" i="1" dirty="0"/>
              <a:t>y </a:t>
            </a:r>
            <a:r>
              <a:rPr lang="en-US" sz="1600" dirty="0"/>
              <a:t>= </a:t>
            </a:r>
            <a:r>
              <a:rPr lang="en-US" sz="1600" i="1" dirty="0"/>
              <a:t>mx </a:t>
            </a:r>
            <a:r>
              <a:rPr lang="en-US" sz="1600" dirty="0"/>
              <a:t>+ </a:t>
            </a:r>
            <a:r>
              <a:rPr lang="en-US" sz="1600" i="1" dirty="0"/>
              <a:t>b </a:t>
            </a:r>
            <a:r>
              <a:rPr lang="en-US" sz="1600" dirty="0"/>
              <a:t>.</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084695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2.47</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254730" y="1122363"/>
            <a:ext cx="6467852"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Graph of displacement versus time for a jet-powered car on the Bonneville Salt Flats.</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477319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2.48 </a:t>
            </a:r>
            <a:endParaRPr lang="en-US" dirty="0"/>
          </a:p>
        </p:txBody>
      </p:sp>
      <p:pic>
        <p:nvPicPr>
          <p:cNvPr id="2" name="Picture Placeholder 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3744469" y="1122363"/>
            <a:ext cx="1488374"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100" dirty="0"/>
              <a:t>Graphs of motion of a jet-powered car during the time span when its acceleration is constant. </a:t>
            </a:r>
            <a:endParaRPr lang="en-US" sz="1100" dirty="0" smtClean="0"/>
          </a:p>
          <a:p>
            <a:pPr marL="342900" indent="-342900">
              <a:buAutoNum type="alphaLcParenBoth"/>
            </a:pPr>
            <a:r>
              <a:rPr lang="en-US" sz="1100" dirty="0" smtClean="0"/>
              <a:t>The </a:t>
            </a:r>
            <a:r>
              <a:rPr lang="en-US" sz="1100" dirty="0"/>
              <a:t>slope of an </a:t>
            </a:r>
            <a:r>
              <a:rPr lang="en-US" sz="1100" i="1" dirty="0">
                <a:latin typeface="Times New Roman" pitchFamily="18" charset="0"/>
                <a:cs typeface="Times New Roman" pitchFamily="18" charset="0"/>
              </a:rPr>
              <a:t>x</a:t>
            </a:r>
            <a:r>
              <a:rPr lang="en-US" sz="1100" i="1" dirty="0"/>
              <a:t> </a:t>
            </a:r>
            <a:r>
              <a:rPr lang="en-US" sz="1100" dirty="0"/>
              <a:t>vs. </a:t>
            </a:r>
            <a:r>
              <a:rPr lang="en-US" sz="1100" i="1" dirty="0">
                <a:latin typeface="Times New Roman" pitchFamily="18" charset="0"/>
                <a:cs typeface="Times New Roman" pitchFamily="18" charset="0"/>
              </a:rPr>
              <a:t>t</a:t>
            </a:r>
            <a:r>
              <a:rPr lang="en-US" sz="1100" i="1" dirty="0"/>
              <a:t> </a:t>
            </a:r>
            <a:r>
              <a:rPr lang="en-US" sz="1100" dirty="0"/>
              <a:t>graph is velocity. This is shown at </a:t>
            </a:r>
            <a:r>
              <a:rPr lang="en-US" sz="1100" dirty="0" smtClean="0"/>
              <a:t>two points</a:t>
            </a:r>
            <a:r>
              <a:rPr lang="en-US" sz="1100" dirty="0"/>
              <a:t>, and the instantaneous velocities obtained are plotted in the next graph. Instantaneous velocity at any point is the slope of the tangent at that point. </a:t>
            </a:r>
          </a:p>
          <a:p>
            <a:pPr marL="342900" indent="-342900">
              <a:buAutoNum type="alphaLcParenBoth"/>
            </a:pPr>
            <a:r>
              <a:rPr lang="en-US" sz="1100" dirty="0" smtClean="0"/>
              <a:t>The </a:t>
            </a:r>
            <a:r>
              <a:rPr lang="en-US" sz="1100" dirty="0"/>
              <a:t>slope of </a:t>
            </a:r>
            <a:r>
              <a:rPr lang="en-US" sz="1100" dirty="0" smtClean="0"/>
              <a:t>the </a:t>
            </a:r>
            <a:r>
              <a:rPr lang="en-US" sz="1100" i="1" dirty="0" smtClean="0">
                <a:latin typeface="Times New Roman" pitchFamily="18" charset="0"/>
                <a:cs typeface="Times New Roman" pitchFamily="18" charset="0"/>
              </a:rPr>
              <a:t>v</a:t>
            </a:r>
            <a:r>
              <a:rPr lang="en-US" sz="1100" i="1" dirty="0" smtClean="0"/>
              <a:t> </a:t>
            </a:r>
            <a:r>
              <a:rPr lang="en-US" sz="1100" dirty="0"/>
              <a:t>vs. </a:t>
            </a:r>
            <a:r>
              <a:rPr lang="en-US" sz="1100" i="1" dirty="0">
                <a:latin typeface="Times New Roman" pitchFamily="18" charset="0"/>
                <a:cs typeface="Times New Roman" pitchFamily="18" charset="0"/>
              </a:rPr>
              <a:t>t</a:t>
            </a:r>
            <a:r>
              <a:rPr lang="en-US" sz="1100" i="1" dirty="0"/>
              <a:t> </a:t>
            </a:r>
            <a:r>
              <a:rPr lang="en-US" sz="1100" dirty="0"/>
              <a:t>graph is constant for this part of the motion, indicating constant acceleration. </a:t>
            </a:r>
          </a:p>
          <a:p>
            <a:pPr marL="342900" indent="-342900">
              <a:buAutoNum type="alphaLcParenBoth"/>
            </a:pPr>
            <a:r>
              <a:rPr lang="en-US" sz="1100" dirty="0" smtClean="0"/>
              <a:t> </a:t>
            </a:r>
            <a:r>
              <a:rPr lang="en-US" sz="1100" dirty="0"/>
              <a:t>Acceleration has the constant value of 5.0 m/s2 over the time interval plotted.</a:t>
            </a:r>
            <a:endParaRPr lang="en-US" sz="11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934008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2.49</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A U.S. Air Force jet car speeds down a track. (credit: Matt </a:t>
            </a:r>
            <a:r>
              <a:rPr lang="en-US" sz="1600" dirty="0" err="1"/>
              <a:t>Trostle</a:t>
            </a:r>
            <a:r>
              <a:rPr lang="en-US" sz="1600" dirty="0"/>
              <a:t>, Flickr)</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682498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2.50</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638138" y="1122363"/>
            <a:ext cx="5701037"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The slope of an </a:t>
            </a:r>
            <a:r>
              <a:rPr lang="en-US" sz="1600" i="1" dirty="0">
                <a:latin typeface="Times New Roman" pitchFamily="18" charset="0"/>
              </a:rPr>
              <a:t>x</a:t>
            </a:r>
            <a:r>
              <a:rPr lang="en-US" sz="1600" i="1" dirty="0"/>
              <a:t> </a:t>
            </a:r>
            <a:r>
              <a:rPr lang="en-US" sz="1600" dirty="0"/>
              <a:t>vs. </a:t>
            </a:r>
            <a:r>
              <a:rPr lang="en-US" sz="1600" i="1" dirty="0">
                <a:latin typeface="Times New Roman" pitchFamily="18" charset="0"/>
              </a:rPr>
              <a:t>t</a:t>
            </a:r>
            <a:r>
              <a:rPr lang="en-US" sz="1600" i="1" dirty="0"/>
              <a:t> </a:t>
            </a:r>
            <a:r>
              <a:rPr lang="en-US" sz="1600" dirty="0"/>
              <a:t>graph is velocity. This is shown at two points. Instantaneous velocity at any point is the slope of the tangent at that point.</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682498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2.51</a:t>
            </a:r>
            <a:endParaRPr lang="en-US" dirty="0"/>
          </a:p>
        </p:txBody>
      </p:sp>
      <p:pic>
        <p:nvPicPr>
          <p:cNvPr id="2" name="Picture Placeholder 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3565837" y="1122363"/>
            <a:ext cx="1845639"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100" dirty="0"/>
              <a:t>Graphs of motion of a jet-powered car as it reaches its top velocity. This motion begins where the motion in </a:t>
            </a:r>
            <a:r>
              <a:rPr lang="en-US" sz="1100" dirty="0">
                <a:solidFill>
                  <a:srgbClr val="212F62"/>
                </a:solidFill>
              </a:rPr>
              <a:t>Figure 2.48</a:t>
            </a:r>
            <a:r>
              <a:rPr lang="en-US" sz="1100" b="1" dirty="0"/>
              <a:t> </a:t>
            </a:r>
            <a:r>
              <a:rPr lang="en-US" sz="1100" dirty="0"/>
              <a:t>ends. </a:t>
            </a:r>
            <a:r>
              <a:rPr lang="en-US" sz="1100" dirty="0" smtClean="0"/>
              <a:t> </a:t>
            </a:r>
          </a:p>
          <a:p>
            <a:pPr marL="342900" indent="-342900">
              <a:buFont typeface="+mj-lt"/>
              <a:buAutoNum type="alphaLcParenR"/>
            </a:pPr>
            <a:r>
              <a:rPr lang="en-US" sz="1100" dirty="0" smtClean="0"/>
              <a:t>The </a:t>
            </a:r>
            <a:r>
              <a:rPr lang="en-US" sz="1100" dirty="0"/>
              <a:t>slope of this graph </a:t>
            </a:r>
            <a:r>
              <a:rPr lang="en-US" sz="1100" dirty="0" smtClean="0"/>
              <a:t>is velocity</a:t>
            </a:r>
            <a:r>
              <a:rPr lang="en-US" sz="1100" dirty="0"/>
              <a:t>; it is plotted in the next graph. </a:t>
            </a:r>
            <a:endParaRPr lang="en-US" sz="1100" dirty="0" smtClean="0"/>
          </a:p>
          <a:p>
            <a:pPr marL="342900" indent="-342900">
              <a:buFont typeface="+mj-lt"/>
              <a:buAutoNum type="alphaLcParenR"/>
            </a:pPr>
            <a:r>
              <a:rPr lang="en-US" sz="1100" dirty="0" smtClean="0"/>
              <a:t>The </a:t>
            </a:r>
            <a:r>
              <a:rPr lang="en-US" sz="1100" dirty="0"/>
              <a:t>velocity gradually approaches its top value. The slope of this graph is acceleration; it is plotted in the final graph. </a:t>
            </a:r>
            <a:endParaRPr lang="en-US" sz="1100" dirty="0" smtClean="0"/>
          </a:p>
          <a:p>
            <a:pPr marL="342900" indent="-342900">
              <a:buFont typeface="+mj-lt"/>
              <a:buAutoNum type="alphaLcParenR"/>
            </a:pPr>
            <a:r>
              <a:rPr lang="en-US" sz="1100" dirty="0" smtClean="0"/>
              <a:t>Acceleration gradually </a:t>
            </a:r>
            <a:r>
              <a:rPr lang="en-US" sz="1100" dirty="0"/>
              <a:t>declines to zero when velocity becomes constant.</a:t>
            </a:r>
            <a:endParaRPr lang="en-US" sz="11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68249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2.4</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15877" y="1122363"/>
            <a:ext cx="4745558"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500" dirty="0"/>
              <a:t>A passenger moves from his seat to the back of the plane. His location relative to the airplane is given by </a:t>
            </a:r>
            <a:r>
              <a:rPr lang="en-US" sz="1500" i="1" dirty="0">
                <a:latin typeface="Times New Roman" pitchFamily="18" charset="0"/>
                <a:cs typeface="Times New Roman" pitchFamily="18" charset="0"/>
              </a:rPr>
              <a:t>x</a:t>
            </a:r>
            <a:r>
              <a:rPr lang="en-US" sz="1500" i="1" dirty="0"/>
              <a:t> </a:t>
            </a:r>
            <a:r>
              <a:rPr lang="en-US" sz="1500" dirty="0"/>
              <a:t>. The −4.0-m displacement of the </a:t>
            </a:r>
            <a:r>
              <a:rPr lang="en-US" sz="1500" dirty="0" smtClean="0"/>
              <a:t>passenger relative </a:t>
            </a:r>
            <a:r>
              <a:rPr lang="en-US" sz="1500" dirty="0"/>
              <a:t>to the plane is represented by an arrow toward the rear of the plane. Notice that the arrow representing his displacement is twice as long as the arrow representing </a:t>
            </a:r>
            <a:r>
              <a:rPr lang="en-US" sz="1500" dirty="0" smtClean="0"/>
              <a:t>the displacement </a:t>
            </a:r>
            <a:r>
              <a:rPr lang="en-US" sz="1500" dirty="0"/>
              <a:t>of the professor (he moves twice as far) in </a:t>
            </a:r>
            <a:r>
              <a:rPr lang="en-US" sz="1500" dirty="0">
                <a:solidFill>
                  <a:srgbClr val="212F62"/>
                </a:solidFill>
              </a:rPr>
              <a:t>Figure 2.3</a:t>
            </a:r>
            <a:r>
              <a:rPr lang="en-US" sz="1600" dirty="0"/>
              <a:t>.</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81933215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2.52</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547" b="12547"/>
          <a:stretch>
            <a:fillRect/>
          </a:stretch>
        </p:blipFill>
        <p:spPr>
          <a:xfrm>
            <a:off x="457200" y="1122363"/>
            <a:ext cx="8062913"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1423379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2.53</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468849" y="1122363"/>
            <a:ext cx="6039614"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045436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2.54</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63549" y="1122363"/>
            <a:ext cx="4650215"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4051941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2.55</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237775" y="1122363"/>
            <a:ext cx="4501763"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40519418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2.56</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981950" y="1122363"/>
            <a:ext cx="5013413"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4051941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2.57</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93640" y="1122363"/>
            <a:ext cx="4590033"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365991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2.58</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647785" y="1122363"/>
            <a:ext cx="5681743"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768633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2.59</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42210" y="1122363"/>
            <a:ext cx="4692893"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447063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2.60</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388872" y="1122363"/>
            <a:ext cx="6199569" cy="3500437"/>
          </a:xfrm>
        </p:spPr>
      </p:pic>
      <p:sp>
        <p:nvSpPr>
          <p:cNvPr id="9219" name="Text Placeholder 6"/>
          <p:cNvSpPr>
            <a:spLocks noGrp="1"/>
          </p:cNvSpPr>
          <p:nvPr>
            <p:ph type="body" sz="quarter" idx="14"/>
          </p:nvPr>
        </p:nvSpPr>
        <p:spPr>
          <a:xfrm>
            <a:off x="457200" y="4843463"/>
            <a:ext cx="8062913" cy="1166812"/>
          </a:xfrm>
        </p:spPr>
        <p:txBody>
          <a:bodyPr/>
          <a:lstStyle/>
          <a:p>
            <a:pPr marL="342900" indent="-342900">
              <a:buFontTx/>
              <a:buAutoNum type="alphaLcParenBoth"/>
            </a:pPr>
            <a:r>
              <a:rPr lang="en-US" sz="1600" dirty="0" smtClean="0">
                <a:solidFill>
                  <a:schemeClr val="tx1"/>
                </a:solidFill>
              </a:rPr>
              <a:t>The magnitude of this centripetal acceleration is found in </a:t>
            </a:r>
            <a:r>
              <a:rPr lang="en-US" sz="1600" dirty="0" smtClean="0"/>
              <a:t>Example 6.2. </a:t>
            </a:r>
          </a:p>
          <a:p>
            <a:pPr marL="342900" indent="-342900">
              <a:buFontTx/>
              <a:buAutoNum type="alphaLcParenBoth"/>
            </a:pPr>
            <a:r>
              <a:rPr lang="en-US" sz="1600" dirty="0" smtClean="0">
                <a:solidFill>
                  <a:schemeClr val="tx1"/>
                </a:solidFill>
              </a:rPr>
              <a:t>The car following a circular path at constant speed is accelerated perpendicular to its velocity, as shown.</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507065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2.61</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617017" y="1122363"/>
            <a:ext cx="5743279"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75840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2.5</a:t>
            </a:r>
            <a:endParaRPr lang="en-US" dirty="0"/>
          </a:p>
        </p:txBody>
      </p:sp>
      <p:sp>
        <p:nvSpPr>
          <p:cNvPr id="9219" name="Text Placeholder 6"/>
          <p:cNvSpPr>
            <a:spLocks noGrp="1"/>
          </p:cNvSpPr>
          <p:nvPr>
            <p:ph type="body" sz="quarter" idx="14"/>
          </p:nvPr>
        </p:nvSpPr>
        <p:spPr>
          <a:xfrm>
            <a:off x="457200" y="4843463"/>
            <a:ext cx="8062913" cy="1166812"/>
          </a:xfrm>
        </p:spPr>
        <p:txBody>
          <a:bodyPr/>
          <a:lstStyle/>
          <a:p>
            <a:endParaRPr lang="en-US" sz="1500" dirty="0" smtClean="0"/>
          </a:p>
        </p:txBody>
      </p:sp>
      <p:pic>
        <p:nvPicPr>
          <p:cNvPr id="9220" name="Picture 7" descr="OSC-Stacked-TM-RGB-1.png"/>
          <p:cNvPicPr>
            <a:picLocks noChangeAspect="1"/>
          </p:cNvPicPr>
          <p:nvPr/>
        </p:nvPicPr>
        <p:blipFill>
          <a:blip r:embed="rId2"/>
          <a:srcRect/>
          <a:stretch>
            <a:fillRect/>
          </a:stretch>
        </p:blipFill>
        <p:spPr bwMode="auto">
          <a:xfrm>
            <a:off x="7772400" y="241300"/>
            <a:ext cx="1052513" cy="752475"/>
          </a:xfrm>
          <a:prstGeom prst="rect">
            <a:avLst/>
          </a:prstGeom>
          <a:noFill/>
          <a:ln w="9525">
            <a:noFill/>
            <a:miter lim="800000"/>
            <a:headEnd/>
            <a:tailEnd/>
          </a:ln>
        </p:spPr>
      </p:pic>
      <p:pic>
        <p:nvPicPr>
          <p:cNvPr id="3075" name="Picture 3"/>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57200" y="1371951"/>
            <a:ext cx="8062913" cy="300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47987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2.62</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111926" y="1122363"/>
            <a:ext cx="6753460"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668608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2.63</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488863" y="1122363"/>
            <a:ext cx="5999586"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660465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2.64</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791598" y="1122363"/>
            <a:ext cx="5394116" cy="3500437"/>
          </a:xfrm>
        </p:spPr>
      </p:pic>
      <p:sp>
        <p:nvSpPr>
          <p:cNvPr id="9219" name="Text Placeholder 6"/>
          <p:cNvSpPr>
            <a:spLocks noGrp="1"/>
          </p:cNvSpPr>
          <p:nvPr>
            <p:ph type="body" sz="quarter" idx="14"/>
          </p:nvPr>
        </p:nvSpPr>
        <p:spPr>
          <a:xfrm>
            <a:off x="457200" y="4843463"/>
            <a:ext cx="8062913" cy="1166812"/>
          </a:xfrm>
        </p:spPr>
        <p:txBody>
          <a:bodyPr/>
          <a:lstStyle/>
          <a:p>
            <a:pPr marL="342900" indent="-342900">
              <a:buFontTx/>
              <a:buAutoNum type="alphaLcParenBoth"/>
            </a:pPr>
            <a:r>
              <a:rPr lang="en-US" sz="1600" smtClean="0">
                <a:solidFill>
                  <a:schemeClr val="tx1"/>
                </a:solidFill>
              </a:rPr>
              <a:t>The magnitude of this centripetal acceleration is found in </a:t>
            </a:r>
            <a:r>
              <a:rPr lang="en-US" sz="1600" smtClean="0"/>
              <a:t>Example 6.2. </a:t>
            </a:r>
          </a:p>
          <a:p>
            <a:pPr marL="342900" indent="-342900">
              <a:buFontTx/>
              <a:buAutoNum type="alphaLcParenBoth"/>
            </a:pPr>
            <a:r>
              <a:rPr lang="en-US" sz="1600" smtClean="0">
                <a:solidFill>
                  <a:schemeClr val="tx1"/>
                </a:solidFill>
              </a:rPr>
              <a:t>The car following a circular path at constant speed is accelerated perpendicular to its velocity, as shown.</a:t>
            </a:r>
            <a:endParaRPr lang="en-US" sz="160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6604651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2.65</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214081" y="1122363"/>
            <a:ext cx="4549150"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660465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2.66</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912791" y="1122363"/>
            <a:ext cx="5151730"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6604651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6.9</a:t>
            </a:r>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734979" y="1122363"/>
            <a:ext cx="5507354"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6604651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2.68</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589471" y="1122363"/>
            <a:ext cx="5798370" cy="3500437"/>
          </a:xfrm>
        </p:spPr>
      </p:pic>
      <p:sp>
        <p:nvSpPr>
          <p:cNvPr id="9219" name="Text Placeholder 6"/>
          <p:cNvSpPr>
            <a:spLocks noGrp="1"/>
          </p:cNvSpPr>
          <p:nvPr>
            <p:ph type="body" sz="quarter" idx="14"/>
          </p:nvPr>
        </p:nvSpPr>
        <p:spPr>
          <a:xfrm>
            <a:off x="457200" y="4843463"/>
            <a:ext cx="8062913" cy="1166812"/>
          </a:xfrm>
        </p:spPr>
        <p:txBody>
          <a:bodyPr/>
          <a:lstStyle/>
          <a:p>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6604651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sz="quarter" idx="13"/>
          </p:nvPr>
        </p:nvSpPr>
        <p:spPr/>
      </p:sp>
      <p:sp>
        <p:nvSpPr>
          <p:cNvPr id="4" name="Text Placeholder 3"/>
          <p:cNvSpPr>
            <a:spLocks noGrp="1"/>
          </p:cNvSpPr>
          <p:nvPr>
            <p:ph type="body" sz="quarter" idx="14"/>
          </p:nvPr>
        </p:nvSpPr>
        <p:spPr/>
        <p:txBody>
          <a:bodyPr/>
          <a:lstStyle/>
          <a:p>
            <a:r>
              <a:rPr lang="en-US" dirty="0" smtClean="0"/>
              <a:t>This PowerPoint file </a:t>
            </a:r>
            <a:r>
              <a:rPr lang="en-US" dirty="0"/>
              <a:t>is copyright 2011-2013, Rice University. All Rights Reserved.</a:t>
            </a:r>
          </a:p>
        </p:txBody>
      </p:sp>
    </p:spTree>
    <p:extLst>
      <p:ext uri="{BB962C8B-B14F-4D97-AF65-F5344CB8AC3E}">
        <p14:creationId xmlns:p14="http://schemas.microsoft.com/office/powerpoint/2010/main" val="390667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2.6</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037370" y="1122363"/>
            <a:ext cx="4902572"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300" dirty="0"/>
              <a:t>The motion of this Eclipse Concept jet can be described in terms of the distance it has traveled (a scalar quantity) or its displacement in a specific direction (a </a:t>
            </a:r>
            <a:r>
              <a:rPr lang="en-US" sz="1300" dirty="0" smtClean="0"/>
              <a:t>vector quantity</a:t>
            </a:r>
            <a:r>
              <a:rPr lang="en-US" sz="1300" dirty="0"/>
              <a:t>). In order to specify the direction of motion, its displacement must be described based on a coordinate system. In this case, it may be convenient to choose </a:t>
            </a:r>
            <a:r>
              <a:rPr lang="en-US" sz="1300" dirty="0" smtClean="0"/>
              <a:t>motion toward </a:t>
            </a:r>
            <a:r>
              <a:rPr lang="en-US" sz="1300" dirty="0"/>
              <a:t>the left as positive motion (it is the forward direction for the plane), although in many cases, the </a:t>
            </a:r>
            <a:r>
              <a:rPr lang="en-US" sz="1300" i="1" dirty="0">
                <a:latin typeface="Times New Roman" pitchFamily="18" charset="0"/>
                <a:cs typeface="Times New Roman" pitchFamily="18" charset="0"/>
              </a:rPr>
              <a:t>x</a:t>
            </a:r>
            <a:r>
              <a:rPr lang="en-US" sz="1300" i="1" dirty="0"/>
              <a:t> </a:t>
            </a:r>
            <a:r>
              <a:rPr lang="en-US" sz="1300" dirty="0"/>
              <a:t>-coordinate runs from left to right, with motion to the right as </a:t>
            </a:r>
            <a:r>
              <a:rPr lang="en-US" sz="1300" dirty="0" smtClean="0"/>
              <a:t>positive and </a:t>
            </a:r>
            <a:r>
              <a:rPr lang="en-US" sz="1300" dirty="0"/>
              <a:t>motion to the left as negative. (credit: Armchair Aviator, Flickr)</a:t>
            </a:r>
            <a:endParaRPr lang="en-US" sz="13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427079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2.7</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668429" y="1122363"/>
            <a:ext cx="3640454"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It is usually convenient to consider motion upward or to the right as positive ( + ) and motion downward or to the left as negative ( − ) </a:t>
            </a:r>
            <a:r>
              <a:rPr lang="en-US" sz="1600" dirty="0" smtClean="0"/>
              <a:t>.</a:t>
            </a:r>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7209524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2.8</a:t>
            </a:r>
            <a:endParaRPr lang="en-US" dirty="0"/>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6443" y="1122363"/>
            <a:ext cx="5244426"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The motion of these racing snails can be described by their speeds and their velocities. (credit: </a:t>
            </a:r>
            <a:r>
              <a:rPr lang="en-US" sz="1600" dirty="0" err="1"/>
              <a:t>tobitasflickr</a:t>
            </a:r>
            <a:r>
              <a:rPr lang="en-US" sz="1600" dirty="0"/>
              <a:t>, Flickr)</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91584205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715</TotalTime>
  <Words>2222</Words>
  <Application>Microsoft Macintosh PowerPoint</Application>
  <PresentationFormat>On-screen Show (4:3)</PresentationFormat>
  <Paragraphs>126</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Essential</vt:lpstr>
      <vt:lpstr>PowerPoint Presentation</vt:lpstr>
      <vt:lpstr>Figure 2.1</vt:lpstr>
      <vt:lpstr>Figure 2.2</vt:lpstr>
      <vt:lpstr>Figure 2.3</vt:lpstr>
      <vt:lpstr>Figure 2.4</vt:lpstr>
      <vt:lpstr>Figure 2.5</vt:lpstr>
      <vt:lpstr>Figure 2.6</vt:lpstr>
      <vt:lpstr>Figure 2.7</vt:lpstr>
      <vt:lpstr>Figure 2.8</vt:lpstr>
      <vt:lpstr>Figure 2.9</vt:lpstr>
      <vt:lpstr>Figure 2.10</vt:lpstr>
      <vt:lpstr>Figure 2.11</vt:lpstr>
      <vt:lpstr>Figure 2.12</vt:lpstr>
      <vt:lpstr>Figure 2.13</vt:lpstr>
      <vt:lpstr>Figure 2.14</vt:lpstr>
      <vt:lpstr>Figure 2.15</vt:lpstr>
      <vt:lpstr>Figure 2.16</vt:lpstr>
      <vt:lpstr>Figure 2.17</vt:lpstr>
      <vt:lpstr>Figure 2.18</vt:lpstr>
      <vt:lpstr>Figure 2.19</vt:lpstr>
      <vt:lpstr>Figure 2.20</vt:lpstr>
      <vt:lpstr>Figure 2.21</vt:lpstr>
      <vt:lpstr>Figure 2.22</vt:lpstr>
      <vt:lpstr>Figure 2.23</vt:lpstr>
      <vt:lpstr>Figure 2.25</vt:lpstr>
      <vt:lpstr>Figure 2.26</vt:lpstr>
      <vt:lpstr>Figure 2.27</vt:lpstr>
      <vt:lpstr>Figure 2.28</vt:lpstr>
      <vt:lpstr>Figure 2.29</vt:lpstr>
      <vt:lpstr>Figure 2.30</vt:lpstr>
      <vt:lpstr>Figure 2.31</vt:lpstr>
      <vt:lpstr>Figure 2.32</vt:lpstr>
      <vt:lpstr>Figure 2.33</vt:lpstr>
      <vt:lpstr>Figure 2.34</vt:lpstr>
      <vt:lpstr>Figure 2.35</vt:lpstr>
      <vt:lpstr>Figure 2.36</vt:lpstr>
      <vt:lpstr>Figure 2.37</vt:lpstr>
      <vt:lpstr>Figure 2.38</vt:lpstr>
      <vt:lpstr>Figure 2.39</vt:lpstr>
      <vt:lpstr>Figure 2.40</vt:lpstr>
      <vt:lpstr>Figure 6.9</vt:lpstr>
      <vt:lpstr>Figure 2.42</vt:lpstr>
      <vt:lpstr>Figure 2.43</vt:lpstr>
      <vt:lpstr>Figure 2.46</vt:lpstr>
      <vt:lpstr>Figure 2.47</vt:lpstr>
      <vt:lpstr>Figure 2.48 </vt:lpstr>
      <vt:lpstr>Figure 2.49</vt:lpstr>
      <vt:lpstr>Figure 2.50</vt:lpstr>
      <vt:lpstr>Figure 2.51</vt:lpstr>
      <vt:lpstr>Figure 2.52</vt:lpstr>
      <vt:lpstr>Figure 2.53</vt:lpstr>
      <vt:lpstr>Figure 2.54</vt:lpstr>
      <vt:lpstr>Figure 2.55</vt:lpstr>
      <vt:lpstr>Figure 2.56</vt:lpstr>
      <vt:lpstr>Figure 2.57</vt:lpstr>
      <vt:lpstr>Figure 2.58</vt:lpstr>
      <vt:lpstr>Figure 2.59</vt:lpstr>
      <vt:lpstr>Figure 2.60</vt:lpstr>
      <vt:lpstr>Figure 2.61</vt:lpstr>
      <vt:lpstr>Figure 2.62</vt:lpstr>
      <vt:lpstr>Figure 2.63</vt:lpstr>
      <vt:lpstr>Figure 2.64</vt:lpstr>
      <vt:lpstr>Figure 2.65</vt:lpstr>
      <vt:lpstr>Figure 2.66</vt:lpstr>
      <vt:lpstr>Figure 6.9</vt:lpstr>
      <vt:lpstr>Figure 2.68</vt:lpstr>
      <vt:lpstr>PowerPoint Presentation</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DSP</cp:lastModifiedBy>
  <cp:revision>92</cp:revision>
  <dcterms:created xsi:type="dcterms:W3CDTF">2012-06-04T02:13:36Z</dcterms:created>
  <dcterms:modified xsi:type="dcterms:W3CDTF">2013-12-05T21:46:06Z</dcterms:modified>
</cp:coreProperties>
</file>