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7" r:id="rId3"/>
    <p:sldId id="279" r:id="rId4"/>
    <p:sldId id="281" r:id="rId5"/>
    <p:sldId id="280" r:id="rId6"/>
    <p:sldId id="278" r:id="rId7"/>
    <p:sldId id="286" r:id="rId8"/>
    <p:sldId id="288" r:id="rId9"/>
    <p:sldId id="273" r:id="rId10"/>
    <p:sldId id="283" r:id="rId11"/>
    <p:sldId id="300" r:id="rId12"/>
    <p:sldId id="302" r:id="rId13"/>
    <p:sldId id="303" r:id="rId14"/>
    <p:sldId id="305" r:id="rId15"/>
    <p:sldId id="301" r:id="rId16"/>
    <p:sldId id="297" r:id="rId17"/>
    <p:sldId id="299" r:id="rId18"/>
    <p:sldId id="298" r:id="rId19"/>
    <p:sldId id="306" r:id="rId20"/>
    <p:sldId id="308" r:id="rId21"/>
    <p:sldId id="309" r:id="rId22"/>
    <p:sldId id="311" r:id="rId23"/>
    <p:sldId id="312" r:id="rId24"/>
    <p:sldId id="313" r:id="rId25"/>
    <p:sldId id="314" r:id="rId26"/>
    <p:sldId id="310" r:id="rId27"/>
    <p:sldId id="315" r:id="rId28"/>
    <p:sldId id="316"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00" autoAdjust="0"/>
  </p:normalViewPr>
  <p:slideViewPr>
    <p:cSldViewPr snapToGrid="0" snapToObjects="1">
      <p:cViewPr>
        <p:scale>
          <a:sx n="66" d="100"/>
          <a:sy n="66" d="100"/>
        </p:scale>
        <p:origin x="-1184"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12/5/13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14367980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5"/>
          </p:nvPr>
        </p:nvSpPr>
        <p:spPr/>
        <p:txBody>
          <a:bodyPr/>
          <a:lstStyle>
            <a:lvl1pPr>
              <a:defRPr/>
            </a:lvl1pPr>
          </a:lstStyle>
          <a:p>
            <a:pPr>
              <a:defRPr/>
            </a:pPr>
            <a:fld id="{2AF5D7D9-81E5-4EEC-85C7-A3D8780B97A4}" type="datetime4">
              <a:rPr lang="en-US"/>
              <a:pPr>
                <a:defRPr/>
              </a:pPr>
              <a:t>December 5, 2013</a:t>
            </a:fld>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A1DBDB5D-5956-4717-B2E0-D781475071B8}" type="datetime4">
              <a:rPr lang="en-US"/>
              <a:pPr>
                <a:defRPr/>
              </a:pPr>
              <a:t>December 5, 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lvl1pPr>
              <a:defRPr/>
            </a:lvl1pPr>
          </a:lstStyle>
          <a:p>
            <a:pPr>
              <a:defRPr/>
            </a:pPr>
            <a:fld id="{A5939DFD-AF57-4C83-8053-60D32C84DF7C}" type="datetime4">
              <a:rPr lang="en-US"/>
              <a:pPr>
                <a:defRPr/>
              </a:pPr>
              <a:t>December 5, 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smtClean="0"/>
              <a:t>College Physics</a:t>
            </a:r>
          </a:p>
          <a:p>
            <a:pPr algn="ctr" fontAlgn="auto">
              <a:spcAft>
                <a:spcPts val="0"/>
              </a:spcAft>
              <a:defRPr/>
            </a:pPr>
            <a:endParaRPr lang="en-US" sz="1800" cap="none" dirty="0" smtClean="0">
              <a:solidFill>
                <a:schemeClr val="accent3">
                  <a:lumMod val="20000"/>
                  <a:lumOff val="80000"/>
                </a:schemeClr>
              </a:solidFill>
              <a:latin typeface="+mn-lt"/>
            </a:endParaRPr>
          </a:p>
          <a:p>
            <a:pPr algn="ctr" fontAlgn="auto">
              <a:spcAft>
                <a:spcPts val="0"/>
              </a:spcAft>
              <a:defRPr/>
            </a:pPr>
            <a:r>
              <a:rPr lang="en-US" sz="2000" b="1" cap="none" dirty="0" smtClean="0">
                <a:solidFill>
                  <a:srgbClr val="212F62"/>
                </a:solidFill>
                <a:latin typeface="+mn-lt"/>
              </a:rPr>
              <a:t>Chapter # Chapter Title</a:t>
            </a:r>
          </a:p>
          <a:p>
            <a:pPr algn="ctr" fontAlgn="auto">
              <a:spcAft>
                <a:spcPts val="0"/>
              </a:spcAft>
              <a:defRPr/>
            </a:pP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E6933B52-B7B0-4435-A810-D5A8ECCD14B8}" type="datetime4">
              <a:rPr lang="en-US"/>
              <a:pPr>
                <a:defRPr/>
              </a:pPr>
              <a:t>December 5,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7D8C27C6-00DF-4890-8154-3F9BE9A134E3}" type="datetime4">
              <a:rPr lang="en-US"/>
              <a:pPr>
                <a:defRPr/>
              </a:pPr>
              <a:t>December 5, 2013</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ft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g"/><Relationship Id="rId5"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dirty="0" smtClean="0"/>
              <a:t>College Physics</a:t>
            </a:r>
          </a:p>
          <a:p>
            <a:pPr algn="ctr" fontAlgn="auto">
              <a:spcAft>
                <a:spcPts val="0"/>
              </a:spcAft>
              <a:defRPr/>
            </a:pPr>
            <a:endParaRPr lang="en-US" sz="1800" cap="none" dirty="0" smtClean="0">
              <a:solidFill>
                <a:schemeClr val="accent3">
                  <a:lumMod val="20000"/>
                  <a:lumOff val="80000"/>
                </a:schemeClr>
              </a:solidFill>
              <a:latin typeface="+mn-lt"/>
            </a:endParaRPr>
          </a:p>
          <a:p>
            <a:pPr algn="ctr" fontAlgn="auto">
              <a:spcAft>
                <a:spcPts val="0"/>
              </a:spcAft>
              <a:defRPr/>
            </a:pPr>
            <a:r>
              <a:rPr lang="en-US" sz="2000" b="1" cap="none" dirty="0" smtClean="0">
                <a:solidFill>
                  <a:srgbClr val="212F62"/>
                </a:solidFill>
                <a:latin typeface="+mn-lt"/>
              </a:rPr>
              <a:t>Chapter 1 </a:t>
            </a:r>
            <a:r>
              <a:rPr lang="en-US" sz="2000" b="1" cap="none" dirty="0">
                <a:solidFill>
                  <a:srgbClr val="212F62"/>
                </a:solidFill>
                <a:latin typeface="+mn-lt"/>
              </a:rPr>
              <a:t>INTRODUCTION: THE NATURE OF SCIENCE AND PHYSICS</a:t>
            </a:r>
          </a:p>
          <a:p>
            <a:pPr algn="ctr" fontAlgn="auto">
              <a:spcAft>
                <a:spcPts val="0"/>
              </a:spcAft>
              <a:defRPr/>
            </a:pP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7170" name="Picture 2" descr="OSC-Stacked-TM-RGB-1.png"/>
          <p:cNvPicPr>
            <a:picLocks noChangeAspect="1"/>
          </p:cNvPicPr>
          <p:nvPr/>
        </p:nvPicPr>
        <p:blipFill>
          <a:blip r:embed="rId2"/>
          <a:srcRect/>
          <a:stretch>
            <a:fillRect/>
          </a:stretch>
        </p:blipFill>
        <p:spPr bwMode="auto">
          <a:xfrm>
            <a:off x="7316788" y="5507038"/>
            <a:ext cx="1508125" cy="1077912"/>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smtClean="0"/>
              <a:t>Figure 1.9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1" r="411"/>
          <a:stretch>
            <a:fillRect/>
          </a:stretch>
        </p:blipFill>
        <p:spPr>
          <a:xfrm>
            <a:off x="4489450" y="1108075"/>
            <a:ext cx="4030663" cy="5256213"/>
          </a:xfrm>
        </p:spPr>
      </p:pic>
      <p:sp>
        <p:nvSpPr>
          <p:cNvPr id="10243" name="Text Placeholder 13"/>
          <p:cNvSpPr>
            <a:spLocks noGrp="1"/>
          </p:cNvSpPr>
          <p:nvPr>
            <p:ph type="body" sz="quarter" idx="14"/>
          </p:nvPr>
        </p:nvSpPr>
        <p:spPr>
          <a:xfrm>
            <a:off x="457200" y="1108075"/>
            <a:ext cx="3913188" cy="5256213"/>
          </a:xfrm>
        </p:spPr>
        <p:txBody>
          <a:bodyPr/>
          <a:lstStyle/>
          <a:p>
            <a:r>
              <a:rPr lang="en-US" sz="1500" b="1" dirty="0">
                <a:solidFill>
                  <a:srgbClr val="000000"/>
                </a:solidFill>
              </a:rPr>
              <a:t>Marie </a:t>
            </a:r>
            <a:r>
              <a:rPr lang="en-US" sz="1500" b="1" dirty="0" smtClean="0">
                <a:solidFill>
                  <a:srgbClr val="000000"/>
                </a:solidFill>
              </a:rPr>
              <a:t>Curie </a:t>
            </a:r>
            <a:r>
              <a:rPr lang="en-US" sz="1500" dirty="0" smtClean="0">
                <a:solidFill>
                  <a:srgbClr val="000000"/>
                </a:solidFill>
              </a:rPr>
              <a:t>(1867–1934</a:t>
            </a:r>
            <a:r>
              <a:rPr lang="en-US" sz="1500" dirty="0">
                <a:solidFill>
                  <a:srgbClr val="000000"/>
                </a:solidFill>
              </a:rPr>
              <a:t>) sacrificed monetary assets to help finance her early research and damaged her physical well-being with radiation exposure. She is the only person to win Nobel prizes in both physics and chemistry. One of her daughters also won a Nobel Prize. (credit: Wikimedia Commons)</a:t>
            </a:r>
          </a:p>
        </p:txBody>
      </p:sp>
      <p:pic>
        <p:nvPicPr>
          <p:cNvPr id="10244" name="Picture 10" descr="OSC-Stacked-TM-RGB-1.png"/>
          <p:cNvPicPr>
            <a:picLocks noChangeAspect="1"/>
          </p:cNvPicPr>
          <p:nvPr/>
        </p:nvPicPr>
        <p:blipFill>
          <a:blip r:embed="rId3"/>
          <a:srcRect/>
          <a:stretch>
            <a:fillRect/>
          </a:stretch>
        </p:blipFill>
        <p:spPr bwMode="auto">
          <a:xfrm>
            <a:off x="381000" y="241300"/>
            <a:ext cx="1050925" cy="752475"/>
          </a:xfrm>
          <a:prstGeom prst="rect">
            <a:avLst/>
          </a:prstGeom>
          <a:noFill/>
          <a:ln w="9525">
            <a:noFill/>
            <a:miter lim="800000"/>
            <a:headEnd/>
            <a:tailEnd/>
          </a:ln>
        </p:spPr>
      </p:pic>
    </p:spTree>
    <p:extLst>
      <p:ext uri="{BB962C8B-B14F-4D97-AF65-F5344CB8AC3E}">
        <p14:creationId xmlns:p14="http://schemas.microsoft.com/office/powerpoint/2010/main" val="2185667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1.10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928938" y="1122363"/>
            <a:ext cx="311943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What is a model? This planetary model of the atom shows electrons orbiting the nucleus. It is a drawing that we use to form a mental image of the atom that </a:t>
            </a:r>
            <a:r>
              <a:rPr lang="en-US" sz="1600" dirty="0" smtClean="0"/>
              <a:t>we cannot </a:t>
            </a:r>
            <a:r>
              <a:rPr lang="en-US" sz="1600" dirty="0"/>
              <a:t>see directly with our eyes because it is too small.</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3658949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fontAlgn="auto">
              <a:spcAft>
                <a:spcPts val="0"/>
              </a:spcAft>
              <a:defRPr/>
            </a:pPr>
            <a:r>
              <a:rPr lang="en-US" dirty="0" smtClean="0"/>
              <a:t>Figure 1.11</a:t>
            </a:r>
            <a:endParaRPr lang="en-US" dirty="0"/>
          </a:p>
        </p:txBody>
      </p:sp>
      <p:pic>
        <p:nvPicPr>
          <p:cNvPr id="2" name="Picture Placeholder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346" b="7346"/>
          <a:stretch>
            <a:fillRect/>
          </a:stretch>
        </p:blipFill>
        <p:spPr/>
      </p:pic>
      <p:sp>
        <p:nvSpPr>
          <p:cNvPr id="8195" name="Text Placeholder 13"/>
          <p:cNvSpPr>
            <a:spLocks noGrp="1"/>
          </p:cNvSpPr>
          <p:nvPr>
            <p:ph type="body" sz="quarter" idx="14"/>
          </p:nvPr>
        </p:nvSpPr>
        <p:spPr>
          <a:xfrm>
            <a:off x="4606925" y="1108075"/>
            <a:ext cx="3913188" cy="5256213"/>
          </a:xfrm>
        </p:spPr>
        <p:txBody>
          <a:bodyPr/>
          <a:lstStyle/>
          <a:p>
            <a:r>
              <a:rPr lang="en-US" sz="1600" dirty="0" smtClean="0">
                <a:solidFill>
                  <a:srgbClr val="000000"/>
                </a:solidFill>
              </a:rPr>
              <a:t>Over the centuries, natural philosophy has evolved into more specialized disciplines, as illustrated by the contributions of some of the greatest minds in history. The Greek philosopher </a:t>
            </a:r>
            <a:r>
              <a:rPr lang="en-US" sz="1600" b="1" dirty="0" smtClean="0">
                <a:solidFill>
                  <a:srgbClr val="000000"/>
                </a:solidFill>
              </a:rPr>
              <a:t>Aristotle</a:t>
            </a:r>
            <a:r>
              <a:rPr lang="en-US" sz="1600" dirty="0" smtClean="0">
                <a:solidFill>
                  <a:srgbClr val="000000"/>
                </a:solidFill>
              </a:rPr>
              <a:t> (384–322 B.C.) wrote on a broad range of topics including physics, animals, the soul, politics, and poetry. (credit: </a:t>
            </a:r>
            <a:r>
              <a:rPr lang="en-US" sz="1600" dirty="0" err="1" smtClean="0">
                <a:solidFill>
                  <a:srgbClr val="000000"/>
                </a:solidFill>
              </a:rPr>
              <a:t>Jastrow</a:t>
            </a:r>
            <a:r>
              <a:rPr lang="en-US" sz="1600" dirty="0" smtClean="0">
                <a:solidFill>
                  <a:srgbClr val="000000"/>
                </a:solidFill>
              </a:rPr>
              <a:t> (2006)/</a:t>
            </a:r>
            <a:r>
              <a:rPr lang="en-US" sz="1600" dirty="0" err="1" smtClean="0">
                <a:solidFill>
                  <a:srgbClr val="000000"/>
                </a:solidFill>
              </a:rPr>
              <a:t>Ludovisi</a:t>
            </a:r>
            <a:r>
              <a:rPr lang="en-US" sz="1600" dirty="0" smtClean="0">
                <a:solidFill>
                  <a:srgbClr val="000000"/>
                </a:solidFill>
              </a:rPr>
              <a:t> Collection)</a:t>
            </a:r>
            <a:endParaRPr lang="en-US" sz="1600" dirty="0">
              <a:solidFill>
                <a:srgbClr val="000000"/>
              </a:solidFill>
            </a:endParaRPr>
          </a:p>
        </p:txBody>
      </p:sp>
      <p:pic>
        <p:nvPicPr>
          <p:cNvPr id="8196" name="Picture 10" descr="OSC-Stacked-TM-RGB-1.png"/>
          <p:cNvPicPr>
            <a:picLocks noChangeAspect="1"/>
          </p:cNvPicPr>
          <p:nvPr/>
        </p:nvPicPr>
        <p:blipFill>
          <a:blip r:embed="rId5"/>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69023283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a:t>Figure 1.12</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66" r="1466"/>
          <a:stretch>
            <a:fillRect/>
          </a:stretch>
        </p:blipFill>
        <p:spPr>
          <a:xfrm>
            <a:off x="4489450" y="1108075"/>
            <a:ext cx="4030663" cy="5256213"/>
          </a:xfrm>
        </p:spPr>
      </p:pic>
      <p:sp>
        <p:nvSpPr>
          <p:cNvPr id="10243" name="Text Placeholder 13"/>
          <p:cNvSpPr>
            <a:spLocks noGrp="1"/>
          </p:cNvSpPr>
          <p:nvPr>
            <p:ph type="body" sz="quarter" idx="14"/>
          </p:nvPr>
        </p:nvSpPr>
        <p:spPr>
          <a:xfrm>
            <a:off x="457200" y="1108075"/>
            <a:ext cx="3913188" cy="5256213"/>
          </a:xfrm>
        </p:spPr>
        <p:txBody>
          <a:bodyPr/>
          <a:lstStyle/>
          <a:p>
            <a:r>
              <a:rPr lang="en-US" sz="1600" b="1" dirty="0">
                <a:solidFill>
                  <a:srgbClr val="000000"/>
                </a:solidFill>
              </a:rPr>
              <a:t>Galileo </a:t>
            </a:r>
            <a:r>
              <a:rPr lang="en-US" sz="1600" b="1" dirty="0" err="1">
                <a:solidFill>
                  <a:srgbClr val="000000"/>
                </a:solidFill>
              </a:rPr>
              <a:t>Galilei</a:t>
            </a:r>
            <a:r>
              <a:rPr lang="en-US" sz="1600" b="1" dirty="0">
                <a:solidFill>
                  <a:srgbClr val="000000"/>
                </a:solidFill>
              </a:rPr>
              <a:t> </a:t>
            </a:r>
            <a:r>
              <a:rPr lang="en-US" sz="1600" dirty="0">
                <a:solidFill>
                  <a:srgbClr val="000000"/>
                </a:solidFill>
              </a:rPr>
              <a:t>(1564–1642) laid the foundation of modern experimentation and made contributions in mathematics, physics, and astronomy. (credit: </a:t>
            </a:r>
            <a:r>
              <a:rPr lang="en-US" sz="1600" dirty="0" err="1">
                <a:solidFill>
                  <a:srgbClr val="000000"/>
                </a:solidFill>
              </a:rPr>
              <a:t>Domenico</a:t>
            </a:r>
            <a:r>
              <a:rPr lang="en-US" sz="1600" dirty="0">
                <a:solidFill>
                  <a:srgbClr val="000000"/>
                </a:solidFill>
              </a:rPr>
              <a:t> Tintoretto)</a:t>
            </a:r>
          </a:p>
        </p:txBody>
      </p:sp>
      <p:pic>
        <p:nvPicPr>
          <p:cNvPr id="10244" name="Picture 10" descr="OSC-Stacked-TM-RGB-1.png"/>
          <p:cNvPicPr>
            <a:picLocks noChangeAspect="1"/>
          </p:cNvPicPr>
          <p:nvPr/>
        </p:nvPicPr>
        <p:blipFill>
          <a:blip r:embed="rId3"/>
          <a:srcRect/>
          <a:stretch>
            <a:fillRect/>
          </a:stretch>
        </p:blipFill>
        <p:spPr bwMode="auto">
          <a:xfrm>
            <a:off x="381000" y="241300"/>
            <a:ext cx="1050925" cy="752475"/>
          </a:xfrm>
          <a:prstGeom prst="rect">
            <a:avLst/>
          </a:prstGeom>
          <a:noFill/>
          <a:ln w="9525">
            <a:noFill/>
            <a:miter lim="800000"/>
            <a:headEnd/>
            <a:tailEnd/>
          </a:ln>
        </p:spPr>
      </p:pic>
    </p:spTree>
    <p:extLst>
      <p:ext uri="{BB962C8B-B14F-4D97-AF65-F5344CB8AC3E}">
        <p14:creationId xmlns:p14="http://schemas.microsoft.com/office/powerpoint/2010/main" val="1055894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a:t>Figure 1.13</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56" r="3956"/>
          <a:stretch>
            <a:fillRect/>
          </a:stretch>
        </p:blipFill>
        <p:spPr>
          <a:xfrm>
            <a:off x="457200" y="1108075"/>
            <a:ext cx="4032250" cy="5256213"/>
          </a:xfrm>
        </p:spPr>
      </p:pic>
      <p:sp>
        <p:nvSpPr>
          <p:cNvPr id="8195" name="Text Placeholder 13"/>
          <p:cNvSpPr>
            <a:spLocks noGrp="1"/>
          </p:cNvSpPr>
          <p:nvPr>
            <p:ph type="body" sz="quarter" idx="14"/>
          </p:nvPr>
        </p:nvSpPr>
        <p:spPr>
          <a:xfrm>
            <a:off x="4606925" y="1108075"/>
            <a:ext cx="3913188" cy="5256213"/>
          </a:xfrm>
        </p:spPr>
        <p:txBody>
          <a:bodyPr/>
          <a:lstStyle/>
          <a:p>
            <a:r>
              <a:rPr lang="en-US" sz="1600" b="1" dirty="0" err="1">
                <a:solidFill>
                  <a:srgbClr val="000000"/>
                </a:solidFill>
              </a:rPr>
              <a:t>Niels</a:t>
            </a:r>
            <a:r>
              <a:rPr lang="en-US" sz="1600" b="1" dirty="0">
                <a:solidFill>
                  <a:srgbClr val="000000"/>
                </a:solidFill>
              </a:rPr>
              <a:t> Bohr </a:t>
            </a:r>
            <a:r>
              <a:rPr lang="en-US" sz="1600" dirty="0">
                <a:solidFill>
                  <a:srgbClr val="000000"/>
                </a:solidFill>
              </a:rPr>
              <a:t>(1885–1962) made fundamental contributions to the development of quantum mechanics, one part of modern physics. (credit: United States Library of Congress Prints and Photographs Division)</a:t>
            </a:r>
          </a:p>
        </p:txBody>
      </p:sp>
      <p:pic>
        <p:nvPicPr>
          <p:cNvPr id="8196" name="Picture 10"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363967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1.14</a:t>
            </a:r>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665512" y="1122363"/>
            <a:ext cx="3646288"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Using a scanning tunneling microscope (STM), scientists can see the individual atoms that compose this sheet of gold. (credit: </a:t>
            </a:r>
            <a:r>
              <a:rPr lang="en-US" sz="1600" dirty="0" err="1"/>
              <a:t>Erwinrossen</a:t>
            </a:r>
            <a:r>
              <a:rPr lang="en-US" sz="1600" dirty="0"/>
              <a:t>)</a:t>
            </a:r>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2468984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1.16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74389" y="1122363"/>
            <a:ext cx="6228535"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distance from Earth to the Moon may seem immense, but it is just a tiny fraction of the distances from Earth to other celestial bodies. (credit: NASA)</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605154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1.17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470446" y="1122363"/>
            <a:ext cx="4036420"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Distances given in unknown units are maddeningly useless.</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5599674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1.18</a:t>
            </a:r>
            <a:endParaRPr lang="en-US" dirty="0"/>
          </a:p>
        </p:txBody>
      </p:sp>
      <p:pic>
        <p:nvPicPr>
          <p:cNvPr id="2" name="Picture Placeholder 1"/>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65170" r="-65170"/>
          <a:stretch/>
        </p:blipFill>
        <p:spPr>
          <a:xfrm>
            <a:off x="457200" y="1122363"/>
            <a:ext cx="806291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An atomic clock such as this one uses the vibrations of cesium atoms to keep time to a precision of better than a microsecond per year. The fundamental unit </a:t>
            </a:r>
            <a:r>
              <a:rPr lang="en-US" sz="1600" dirty="0" smtClean="0"/>
              <a:t>of time</a:t>
            </a:r>
            <a:r>
              <a:rPr lang="en-US" sz="1600" dirty="0"/>
              <a:t>, the second, is based on such clocks. This image is looking down from the top of an atomic fountain nearly 30 feet tall! (credit: Steve </a:t>
            </a:r>
            <a:r>
              <a:rPr lang="en-US" sz="1600" dirty="0" err="1"/>
              <a:t>Jurvetson</a:t>
            </a:r>
            <a:r>
              <a:rPr lang="en-US" sz="1600" dirty="0"/>
              <a:t>/Flickr)</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6188156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1.19</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996366"/>
            <a:ext cx="8062913" cy="1752431"/>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meter is defined to be the distance light travels in 1/299,792,458 of a second in a vacuum. Distance traveled is speed multiplied by time.</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727795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1.1</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522044"/>
            <a:ext cx="8062913" cy="2701075"/>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Galaxies are as immense as atoms are small. Yet the same laws of physics describe both, and all the rest of nature—an indication of the underlying unity in </a:t>
            </a:r>
            <a:r>
              <a:rPr lang="en-US" sz="1500" dirty="0" smtClean="0"/>
              <a:t>the universe. The </a:t>
            </a:r>
            <a:r>
              <a:rPr lang="en-US" sz="1500" dirty="0"/>
              <a:t>laws of physics are surprisingly few in number, implying an underlying simplicity to nature’s apparent complexity. (credit: NASA, JPL-Caltech, P. </a:t>
            </a:r>
            <a:r>
              <a:rPr lang="en-US" sz="1500" dirty="0" err="1" smtClean="0"/>
              <a:t>Barmby</a:t>
            </a:r>
            <a:r>
              <a:rPr lang="en-US" sz="1500" dirty="0" smtClean="0"/>
              <a:t>, Harvard Smithsonian </a:t>
            </a:r>
            <a:r>
              <a:rPr lang="en-US" sz="1500" dirty="0"/>
              <a:t>Center for Astrophysics)</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1.20</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25281" y="1122363"/>
            <a:ext cx="5326751"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Tiny phytoplankton swims among crystals of ice in the Antarctic Sea. They range from a few micrometers to as much as 2 millimeters in length. (credit: </a:t>
            </a:r>
            <a:r>
              <a:rPr lang="en-US" sz="1600" dirty="0" smtClean="0"/>
              <a:t>Prof. Gordon </a:t>
            </a:r>
            <a:r>
              <a:rPr lang="en-US" sz="1600" dirty="0"/>
              <a:t>T. Taylor, Stony Brook University; NOAA Corps Collections)</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691054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1.21</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38438" y="1122363"/>
            <a:ext cx="350043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Galaxies collide 2.4 billion light years away from Earth. The tremendous range of observable phenomena in nature challenges the </a:t>
            </a:r>
            <a:r>
              <a:rPr lang="en-US" sz="1500" dirty="0" smtClean="0"/>
              <a:t>imagination. (credit: NASA/</a:t>
            </a:r>
            <a:r>
              <a:rPr lang="da-DK" sz="1500" dirty="0" smtClean="0"/>
              <a:t>CXC/UVic</a:t>
            </a:r>
            <a:r>
              <a:rPr lang="da-DK" sz="1500" dirty="0"/>
              <a:t>./A. Mahdavi et al. Optical/lensing: CFHT/UVic./H. Hoekstra </a:t>
            </a:r>
            <a:r>
              <a:rPr lang="da-DK" sz="1500" dirty="0" smtClean="0"/>
              <a:t>etb al</a:t>
            </a:r>
            <a:r>
              <a:rPr lang="da-DK" sz="1500" dirty="0"/>
              <a:t>.)</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6910540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78079" y="1122363"/>
            <a:ext cx="6221155"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400" dirty="0"/>
              <a:t>A double-pan mechanical balance is used to compare different masses. Usually an object with unknown mass is placed in one pan and objects of known mass </a:t>
            </a:r>
            <a:r>
              <a:rPr lang="en-US" sz="1400" dirty="0" smtClean="0"/>
              <a:t>are placed </a:t>
            </a:r>
            <a:r>
              <a:rPr lang="en-US" sz="1400" dirty="0"/>
              <a:t>in the other pan. When the bar that connects the two pans is horizontal, then the masses in both pans are equal. The “known masses” are typically metal cylinders </a:t>
            </a:r>
            <a:r>
              <a:rPr lang="en-US" sz="1400" dirty="0" smtClean="0"/>
              <a:t>of standard </a:t>
            </a:r>
            <a:r>
              <a:rPr lang="en-US" sz="1400" dirty="0"/>
              <a:t>mass such as </a:t>
            </a:r>
            <a:r>
              <a:rPr lang="en-US" sz="1400" dirty="0" smtClean="0"/>
              <a:t>1 </a:t>
            </a:r>
            <a:r>
              <a:rPr lang="en-US" sz="1400" dirty="0"/>
              <a:t>gram, 10 grams, and </a:t>
            </a:r>
            <a:r>
              <a:rPr lang="en-US" sz="1400" dirty="0" smtClean="0"/>
              <a:t>   100 </a:t>
            </a:r>
            <a:r>
              <a:rPr lang="en-US" sz="1400" dirty="0"/>
              <a:t>grams. (credit: Serge </a:t>
            </a:r>
            <a:r>
              <a:rPr lang="en-US" sz="1400" dirty="0" err="1"/>
              <a:t>Melki</a:t>
            </a:r>
            <a:r>
              <a:rPr lang="en-US" sz="1400" dirty="0"/>
              <a:t>)</a:t>
            </a:r>
            <a:endParaRPr lang="en-US" sz="14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876984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1.23</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510050" y="1122363"/>
            <a:ext cx="3957212"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Many mechanical balances, such as double-pan balances, have been replaced by digital scales, which can typically measure the mass of an object </a:t>
            </a:r>
            <a:r>
              <a:rPr lang="en-US" sz="1500" dirty="0" smtClean="0"/>
              <a:t>more precisely</a:t>
            </a:r>
            <a:r>
              <a:rPr lang="en-US" sz="1500" dirty="0"/>
              <a:t>. Whereas a mechanical balance may only read the mass of an object to the nearest tenth of a gram, many digital scales can measure the mass of an object up to </a:t>
            </a:r>
            <a:r>
              <a:rPr lang="en-US" sz="1500" dirty="0" smtClean="0"/>
              <a:t>the nearest </a:t>
            </a:r>
            <a:r>
              <a:rPr lang="en-US" sz="1500" dirty="0"/>
              <a:t>thousandth of a gram. (credit: </a:t>
            </a:r>
            <a:r>
              <a:rPr lang="en-US" sz="1500" dirty="0" err="1"/>
              <a:t>Karel</a:t>
            </a:r>
            <a:r>
              <a:rPr lang="en-US" sz="1500" dirty="0"/>
              <a:t> </a:t>
            </a:r>
            <a:r>
              <a:rPr lang="en-US" sz="1500" dirty="0" err="1"/>
              <a:t>Jakubec</a:t>
            </a:r>
            <a:r>
              <a:rPr lang="en-US" sz="1500" dirty="0"/>
              <a:t>)</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659187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1.24</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38438" y="1122363"/>
            <a:ext cx="350043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A GPS system attempts to locate a restaurant at the center of the bull’s-eye. The black dots represent each attempt to pinpoint the location of the restaurant. </a:t>
            </a:r>
            <a:r>
              <a:rPr lang="en-US" sz="1500" dirty="0" smtClean="0"/>
              <a:t>The dots </a:t>
            </a:r>
            <a:r>
              <a:rPr lang="en-US" sz="1500" dirty="0"/>
              <a:t>are spread out quite far apart from one another, indicating low precision, but they are each rather close to the actual location of the restaurant, indicating high accuracy</a:t>
            </a:r>
            <a:r>
              <a:rPr lang="en-US" sz="1500" dirty="0" smtClean="0"/>
              <a:t>.(</a:t>
            </a:r>
            <a:r>
              <a:rPr lang="en-US" sz="1500" dirty="0"/>
              <a:t>credit: Dark Evil)</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9986993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1.25</a:t>
            </a:r>
            <a:endParaRPr lang="en-US" dirty="0"/>
          </a:p>
        </p:txBody>
      </p:sp>
      <p:pic>
        <p:nvPicPr>
          <p:cNvPr id="2"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738438" y="1122363"/>
            <a:ext cx="350043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In this figure, the dots are concentrated rather closely to one another, indicating high precision, but they are rather far away from the actual location of </a:t>
            </a:r>
            <a:r>
              <a:rPr lang="en-US" sz="1600" dirty="0" smtClean="0"/>
              <a:t>the restaurant</a:t>
            </a:r>
            <a:r>
              <a:rPr lang="en-US" sz="1600" dirty="0"/>
              <a:t>, indicating low accuracy. (credit: Dark Evil)</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26745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6326" y="1122363"/>
            <a:ext cx="5244661"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bank stack contains one-hundred $100 bills, and is worth $10,000. How many bank stacks make up a trillion dollars? (credit: Andrew Magill)</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36910540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smtClean="0"/>
              <a:t>Figure 1.28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405063" y="1122363"/>
            <a:ext cx="416718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This color-enhanced photo shows </a:t>
            </a:r>
            <a:r>
              <a:rPr lang="en-US" sz="1600" i="1" dirty="0"/>
              <a:t>Salmonella </a:t>
            </a:r>
            <a:r>
              <a:rPr lang="en-US" sz="1600" i="1" dirty="0" err="1"/>
              <a:t>typhimurium</a:t>
            </a:r>
            <a:r>
              <a:rPr lang="en-US" sz="1600" i="1" dirty="0"/>
              <a:t> </a:t>
            </a:r>
            <a:r>
              <a:rPr lang="en-US" sz="1600" dirty="0"/>
              <a:t>(</a:t>
            </a:r>
            <a:r>
              <a:rPr lang="en-US" sz="1600" dirty="0" smtClean="0"/>
              <a:t>red) attacking </a:t>
            </a:r>
            <a:r>
              <a:rPr lang="en-US" sz="1600" dirty="0"/>
              <a:t>human cells. These bacteria are commonly known for causing </a:t>
            </a:r>
            <a:r>
              <a:rPr lang="en-US" sz="1600" dirty="0" smtClean="0"/>
              <a:t>foodborne illness</a:t>
            </a:r>
            <a:r>
              <a:rPr lang="en-US" sz="1600" dirty="0"/>
              <a:t>. Can you estimate the number of atoms in each bacterium? (credit: </a:t>
            </a:r>
            <a:r>
              <a:rPr lang="en-US" sz="1600" dirty="0" smtClean="0"/>
              <a:t>Rocky Mountain </a:t>
            </a:r>
            <a:r>
              <a:rPr lang="en-US" sz="1600" dirty="0"/>
              <a:t>Laboratories, NIAID, NIH)</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580070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r>
              <a:rPr lang="en-US" dirty="0" smtClean="0"/>
              <a:t>This PowerPoint file </a:t>
            </a:r>
            <a:r>
              <a:rPr lang="en-US" dirty="0"/>
              <a:t>is copyright 2011-2013, Rice University. All Rights Reserved.</a:t>
            </a:r>
          </a:p>
        </p:txBody>
      </p:sp>
    </p:spTree>
    <p:extLst>
      <p:ext uri="{BB962C8B-B14F-4D97-AF65-F5344CB8AC3E}">
        <p14:creationId xmlns:p14="http://schemas.microsoft.com/office/powerpoint/2010/main" val="39066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1.2</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23475" y="1122363"/>
            <a:ext cx="6130362"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flight formations of migratory birds such as Canada geese are governed by the laws of physics. (credit: David </a:t>
            </a:r>
            <a:r>
              <a:rPr lang="en-US" sz="1600" dirty="0" err="1"/>
              <a:t>Merrett</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2176353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smtClean="0"/>
              <a:t>Figure 1.3</a:t>
            </a:r>
            <a:endParaRPr lang="en-US" dirty="0"/>
          </a:p>
        </p:txBody>
      </p:sp>
      <p:sp>
        <p:nvSpPr>
          <p:cNvPr id="8195" name="Text Placeholder 13"/>
          <p:cNvSpPr>
            <a:spLocks noGrp="1"/>
          </p:cNvSpPr>
          <p:nvPr>
            <p:ph type="body" sz="quarter" idx="14"/>
          </p:nvPr>
        </p:nvSpPr>
        <p:spPr>
          <a:xfrm>
            <a:off x="4606925" y="1108075"/>
            <a:ext cx="3913188" cy="5256213"/>
          </a:xfrm>
        </p:spPr>
        <p:txBody>
          <a:bodyPr/>
          <a:lstStyle/>
          <a:p>
            <a:r>
              <a:rPr lang="en-US" sz="1600" dirty="0">
                <a:solidFill>
                  <a:srgbClr val="000000"/>
                </a:solidFill>
              </a:rPr>
              <a:t>The Apple “iPhone” is a common smart phone with a GPS function. Physics describes the way that electricity flows through the circuits of this device. Engineers use their knowledge of physics to construct an iPhone with features that consumers will enjoy. One specific feature of an iPhone is the GPS function. GPS uses physics equations to determine the driving time between two locations on a map. (credit: @</a:t>
            </a:r>
            <a:r>
              <a:rPr lang="en-US" sz="1600" dirty="0" err="1">
                <a:solidFill>
                  <a:srgbClr val="000000"/>
                </a:solidFill>
              </a:rPr>
              <a:t>gletham</a:t>
            </a:r>
            <a:r>
              <a:rPr lang="en-US" sz="1600" dirty="0">
                <a:solidFill>
                  <a:srgbClr val="000000"/>
                </a:solidFill>
              </a:rPr>
              <a:t> GIS, Social, Mobile Tech Images)</a:t>
            </a:r>
          </a:p>
        </p:txBody>
      </p:sp>
      <p:pic>
        <p:nvPicPr>
          <p:cNvPr id="8196" name="Picture 10" descr="OSC-Stacked-TM-RGB-1.png"/>
          <p:cNvPicPr>
            <a:picLocks noChangeAspect="1"/>
          </p:cNvPicPr>
          <p:nvPr/>
        </p:nvPicPr>
        <p:blipFill>
          <a:blip r:embed="rId2"/>
          <a:srcRect/>
          <a:stretch>
            <a:fillRect/>
          </a:stretch>
        </p:blipFill>
        <p:spPr bwMode="auto">
          <a:xfrm>
            <a:off x="7772400" y="241300"/>
            <a:ext cx="1052513" cy="752475"/>
          </a:xfrm>
          <a:prstGeom prst="rect">
            <a:avLst/>
          </a:prstGeom>
          <a:noFill/>
          <a:ln w="9525">
            <a:noFill/>
            <a:miter lim="800000"/>
            <a:headEnd/>
            <a:tailEnd/>
          </a:ln>
        </p:spPr>
      </p:pic>
      <p:pic>
        <p:nvPicPr>
          <p:cNvPr id="12"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55020" y="1107618"/>
            <a:ext cx="2635977" cy="4607689"/>
          </a:xfrm>
        </p:spPr>
      </p:pic>
    </p:spTree>
    <p:extLst>
      <p:ext uri="{BB962C8B-B14F-4D97-AF65-F5344CB8AC3E}">
        <p14:creationId xmlns:p14="http://schemas.microsoft.com/office/powerpoint/2010/main" val="2690391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1.4</a:t>
            </a:r>
            <a:endParaRPr lang="en-US"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3329" y="1122363"/>
            <a:ext cx="5250655"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a:t>
            </a:r>
            <a:r>
              <a:rPr lang="en-US" sz="1600" dirty="0" smtClean="0"/>
              <a:t>he </a:t>
            </a:r>
            <a:r>
              <a:rPr lang="en-US" sz="1600" dirty="0"/>
              <a:t>laws of physics help us understand how common appliances work. For example, the laws of physics can help explain how microwave ovens heat up food, </a:t>
            </a:r>
            <a:r>
              <a:rPr lang="en-US" sz="1600" dirty="0" smtClean="0"/>
              <a:t>and they </a:t>
            </a:r>
            <a:r>
              <a:rPr lang="en-US" sz="1600" dirty="0"/>
              <a:t>also help us understand why it is dangerous to place metal objects in a microwave oven. (credit: </a:t>
            </a:r>
            <a:r>
              <a:rPr lang="en-US" sz="1600" dirty="0" err="1"/>
              <a:t>MoneyBlogNewz</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13312257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smtClean="0"/>
              <a:t>Figure 1.5</a:t>
            </a:r>
            <a:endParaRPr lang="en-US" dirty="0"/>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489450" y="1301661"/>
            <a:ext cx="4030663" cy="4869040"/>
          </a:xfrm>
        </p:spPr>
      </p:pic>
      <p:sp>
        <p:nvSpPr>
          <p:cNvPr id="10243" name="Text Placeholder 13"/>
          <p:cNvSpPr>
            <a:spLocks noGrp="1"/>
          </p:cNvSpPr>
          <p:nvPr>
            <p:ph type="body" sz="quarter" idx="14"/>
          </p:nvPr>
        </p:nvSpPr>
        <p:spPr>
          <a:xfrm>
            <a:off x="457200" y="1108075"/>
            <a:ext cx="3913188" cy="5256213"/>
          </a:xfrm>
        </p:spPr>
        <p:txBody>
          <a:bodyPr/>
          <a:lstStyle/>
          <a:p>
            <a:r>
              <a:rPr lang="en-US" sz="1600" dirty="0">
                <a:solidFill>
                  <a:srgbClr val="000000"/>
                </a:solidFill>
              </a:rPr>
              <a:t>These two applications of physics have more in common than meets the eye. Microwave ovens use electromagnetic waves to heat food. Magnetic resonance imaging (MRI) also uses electromagnetic waves to yield an image of the brain, from which the exact location of tumors can be determined. (credit: </a:t>
            </a:r>
            <a:r>
              <a:rPr lang="en-US" sz="1600" dirty="0" err="1">
                <a:solidFill>
                  <a:srgbClr val="000000"/>
                </a:solidFill>
              </a:rPr>
              <a:t>Rashmi</a:t>
            </a:r>
            <a:r>
              <a:rPr lang="en-US" sz="1600" dirty="0">
                <a:solidFill>
                  <a:srgbClr val="000000"/>
                </a:solidFill>
              </a:rPr>
              <a:t> </a:t>
            </a:r>
            <a:r>
              <a:rPr lang="en-US" sz="1600" dirty="0" err="1">
                <a:solidFill>
                  <a:srgbClr val="000000"/>
                </a:solidFill>
              </a:rPr>
              <a:t>Chawla</a:t>
            </a:r>
            <a:r>
              <a:rPr lang="en-US" sz="1600" dirty="0">
                <a:solidFill>
                  <a:srgbClr val="000000"/>
                </a:solidFill>
              </a:rPr>
              <a:t>, Daniel Smith, and Paul E. </a:t>
            </a:r>
            <a:r>
              <a:rPr lang="en-US" sz="1600" dirty="0" err="1">
                <a:solidFill>
                  <a:srgbClr val="000000"/>
                </a:solidFill>
              </a:rPr>
              <a:t>Marik</a:t>
            </a:r>
            <a:r>
              <a:rPr lang="en-US" sz="1600" dirty="0">
                <a:solidFill>
                  <a:srgbClr val="000000"/>
                </a:solidFill>
              </a:rPr>
              <a:t>)</a:t>
            </a:r>
          </a:p>
        </p:txBody>
      </p:sp>
      <p:pic>
        <p:nvPicPr>
          <p:cNvPr id="10244" name="Picture 10" descr="OSC-Stacked-TM-RGB-1.png"/>
          <p:cNvPicPr>
            <a:picLocks noChangeAspect="1"/>
          </p:cNvPicPr>
          <p:nvPr/>
        </p:nvPicPr>
        <p:blipFill>
          <a:blip r:embed="rId3"/>
          <a:srcRect/>
          <a:stretch>
            <a:fillRect/>
          </a:stretch>
        </p:blipFill>
        <p:spPr bwMode="auto">
          <a:xfrm>
            <a:off x="381000" y="241300"/>
            <a:ext cx="1050925" cy="75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1.6</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3329" y="1122363"/>
            <a:ext cx="5250655"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Physics, chemistry, and biology help describe the properties of cell walls in plant cells, such as the onion cells seen here. (credit: Umberto </a:t>
            </a:r>
            <a:r>
              <a:rPr lang="en-US" sz="1600" dirty="0" err="1"/>
              <a:t>Salvagnin</a:t>
            </a:r>
            <a:r>
              <a:rPr lang="en-US" sz="1600" dirty="0"/>
              <a:t>)</a:t>
            </a:r>
            <a:endParaRPr lang="en-US" sz="16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2487977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a:t>
            </a:r>
            <a:r>
              <a:rPr lang="en-US" dirty="0" smtClean="0"/>
              <a:t>1.7</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11621"/>
            <a:ext cx="8062913" cy="3321920"/>
          </a:xfrm>
        </p:spPr>
      </p:pic>
      <p:sp>
        <p:nvSpPr>
          <p:cNvPr id="9219" name="Text Placeholder 6"/>
          <p:cNvSpPr>
            <a:spLocks noGrp="1"/>
          </p:cNvSpPr>
          <p:nvPr>
            <p:ph type="body" sz="quarter" idx="14"/>
          </p:nvPr>
        </p:nvSpPr>
        <p:spPr>
          <a:xfrm>
            <a:off x="457200" y="4843463"/>
            <a:ext cx="8062913" cy="1166812"/>
          </a:xfrm>
        </p:spPr>
        <p:txBody>
          <a:bodyPr/>
          <a:lstStyle/>
          <a:p>
            <a:r>
              <a:rPr lang="en-US" sz="1500" dirty="0"/>
              <a:t>An artist’s rendition of the </a:t>
            </a:r>
            <a:r>
              <a:rPr lang="en-US" sz="1500" dirty="0" err="1"/>
              <a:t>the</a:t>
            </a:r>
            <a:r>
              <a:rPr lang="en-US" sz="1500" dirty="0"/>
              <a:t> structure of a cell membrane. Membranes form the boundaries of animal cells and are complex in structure and function. Many of </a:t>
            </a:r>
            <a:r>
              <a:rPr lang="en-US" sz="1500" dirty="0" smtClean="0"/>
              <a:t>the most </a:t>
            </a:r>
            <a:r>
              <a:rPr lang="en-US" sz="1500" dirty="0"/>
              <a:t>fundamental properties of life, such as the firing of nerve cells, are related </a:t>
            </a:r>
            <a:r>
              <a:rPr lang="en-US" sz="1500" dirty="0" smtClean="0"/>
              <a:t>to  membranes</a:t>
            </a:r>
            <a:r>
              <a:rPr lang="en-US" sz="1500" dirty="0"/>
              <a:t>. The disciplines of biology, chemistry, and physics all help us understand </a:t>
            </a:r>
            <a:r>
              <a:rPr lang="en-US" sz="1500" dirty="0" smtClean="0"/>
              <a:t>the membranes </a:t>
            </a:r>
            <a:r>
              <a:rPr lang="en-US" sz="1500" dirty="0"/>
              <a:t>of animal cells. (credit: Mariana Ruiz)</a:t>
            </a:r>
            <a:endParaRPr lang="en-US" sz="1500" dirty="0" smtClean="0"/>
          </a:p>
        </p:txBody>
      </p:sp>
      <p:pic>
        <p:nvPicPr>
          <p:cNvPr id="9220" name="Picture 7"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extLst>
      <p:ext uri="{BB962C8B-B14F-4D97-AF65-F5344CB8AC3E}">
        <p14:creationId xmlns:p14="http://schemas.microsoft.com/office/powerpoint/2010/main" val="9944673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smtClean="0"/>
              <a:t>Figure 1.8</a:t>
            </a:r>
            <a:endParaRPr lang="en-US"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77" b="5577"/>
          <a:stretch>
            <a:fillRect/>
          </a:stretch>
        </p:blipFill>
        <p:spPr>
          <a:xfrm>
            <a:off x="457200" y="1108075"/>
            <a:ext cx="4032250" cy="5256213"/>
          </a:xfrm>
        </p:spPr>
      </p:pic>
      <p:sp>
        <p:nvSpPr>
          <p:cNvPr id="8195" name="Text Placeholder 13"/>
          <p:cNvSpPr>
            <a:spLocks noGrp="1"/>
          </p:cNvSpPr>
          <p:nvPr>
            <p:ph type="body" sz="quarter" idx="14"/>
          </p:nvPr>
        </p:nvSpPr>
        <p:spPr>
          <a:xfrm>
            <a:off x="4606925" y="1108075"/>
            <a:ext cx="3913188" cy="5256213"/>
          </a:xfrm>
        </p:spPr>
        <p:txBody>
          <a:bodyPr/>
          <a:lstStyle/>
          <a:p>
            <a:r>
              <a:rPr lang="en-US" sz="1500" b="1" dirty="0">
                <a:solidFill>
                  <a:srgbClr val="000000"/>
                </a:solidFill>
              </a:rPr>
              <a:t>Isaac Newton </a:t>
            </a:r>
            <a:r>
              <a:rPr lang="en-US" sz="1500" dirty="0">
                <a:solidFill>
                  <a:srgbClr val="000000"/>
                </a:solidFill>
              </a:rPr>
              <a:t>(1642–1727) was very reluctant to publish his revolutionary work and had to be convinced to do so. In his later years, he stepped down from his academic post and became exchequer of the Royal Mint. He took this post seriously, inventing </a:t>
            </a:r>
            <a:r>
              <a:rPr lang="en-US" sz="1500" dirty="0" err="1">
                <a:solidFill>
                  <a:srgbClr val="000000"/>
                </a:solidFill>
              </a:rPr>
              <a:t>reeding</a:t>
            </a:r>
            <a:r>
              <a:rPr lang="en-US" sz="1500" dirty="0">
                <a:solidFill>
                  <a:srgbClr val="000000"/>
                </a:solidFill>
              </a:rPr>
              <a:t> (or creating ridges) on the edge of coins to prevent unscrupulous people from trimming the silver off of them before using them as currency. (credit: Arthur Shuster and Arthur E. Shipley: </a:t>
            </a:r>
            <a:r>
              <a:rPr lang="en-US" sz="1500" i="1" dirty="0">
                <a:solidFill>
                  <a:srgbClr val="000000"/>
                </a:solidFill>
              </a:rPr>
              <a:t>Britain’s Heritage of Science</a:t>
            </a:r>
            <a:r>
              <a:rPr lang="en-US" sz="1500" dirty="0">
                <a:solidFill>
                  <a:srgbClr val="000000"/>
                </a:solidFill>
              </a:rPr>
              <a:t>. London, 1917.)</a:t>
            </a:r>
          </a:p>
        </p:txBody>
      </p:sp>
      <p:pic>
        <p:nvPicPr>
          <p:cNvPr id="8196" name="Picture 10" descr="OSC-Stacked-TM-RGB-1.png"/>
          <p:cNvPicPr>
            <a:picLocks noChangeAspect="1"/>
          </p:cNvPicPr>
          <p:nvPr/>
        </p:nvPicPr>
        <p:blipFill>
          <a:blip r:embed="rId3"/>
          <a:srcRect/>
          <a:stretch>
            <a:fillRect/>
          </a:stretch>
        </p:blipFill>
        <p:spPr bwMode="auto">
          <a:xfrm>
            <a:off x="7772400" y="241300"/>
            <a:ext cx="1052513" cy="752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503</TotalTime>
  <Words>1448</Words>
  <Application>Microsoft Macintosh PowerPoint</Application>
  <PresentationFormat>On-screen Show (4:3)</PresentationFormat>
  <Paragraphs>57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Essential</vt:lpstr>
      <vt:lpstr>PowerPoint Presentation</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1.16</vt:lpstr>
      <vt:lpstr>Figure 1.17</vt:lpstr>
      <vt:lpstr>Figure 1.18</vt:lpstr>
      <vt:lpstr>Figure 1.19</vt:lpstr>
      <vt:lpstr>Figure 1.20</vt:lpstr>
      <vt:lpstr>Figure 1.21</vt:lpstr>
      <vt:lpstr>Figure 1.22</vt:lpstr>
      <vt:lpstr>Figure 1.23</vt:lpstr>
      <vt:lpstr>Figure 1.24</vt:lpstr>
      <vt:lpstr>Figure 1.25</vt:lpstr>
      <vt:lpstr>Figure 1.27</vt:lpstr>
      <vt:lpstr>Figure 1.28</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DSP</cp:lastModifiedBy>
  <cp:revision>55</cp:revision>
  <cp:lastPrinted>2012-07-03T09:02:23Z</cp:lastPrinted>
  <dcterms:created xsi:type="dcterms:W3CDTF">2012-06-04T02:13:36Z</dcterms:created>
  <dcterms:modified xsi:type="dcterms:W3CDTF">2013-12-05T21:45:51Z</dcterms:modified>
</cp:coreProperties>
</file>