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611" r:id="rId2"/>
    <p:sldId id="681" r:id="rId3"/>
    <p:sldId id="662" r:id="rId4"/>
    <p:sldId id="622" r:id="rId5"/>
    <p:sldId id="647" r:id="rId6"/>
    <p:sldId id="680" r:id="rId7"/>
    <p:sldId id="646" r:id="rId8"/>
    <p:sldId id="650" r:id="rId9"/>
    <p:sldId id="648" r:id="rId10"/>
    <p:sldId id="649" r:id="rId11"/>
    <p:sldId id="654" r:id="rId12"/>
    <p:sldId id="657" r:id="rId13"/>
    <p:sldId id="682" r:id="rId14"/>
    <p:sldId id="683" r:id="rId15"/>
    <p:sldId id="684" r:id="rId16"/>
    <p:sldId id="688" r:id="rId17"/>
    <p:sldId id="686" r:id="rId18"/>
    <p:sldId id="656" r:id="rId19"/>
    <p:sldId id="651" r:id="rId20"/>
    <p:sldId id="655" r:id="rId21"/>
    <p:sldId id="667" r:id="rId22"/>
    <p:sldId id="668" r:id="rId23"/>
    <p:sldId id="658" r:id="rId24"/>
    <p:sldId id="659" r:id="rId25"/>
    <p:sldId id="664" r:id="rId26"/>
    <p:sldId id="665" r:id="rId27"/>
    <p:sldId id="666" r:id="rId28"/>
    <p:sldId id="663" r:id="rId29"/>
  </p:sldIdLst>
  <p:sldSz cx="9144000" cy="6858000" type="screen4x3"/>
  <p:notesSz cx="6858000" cy="9144000"/>
  <p:embeddedFontLst>
    <p:embeddedFont>
      <p:font typeface="Tahoma" pitchFamily="34" charset="0"/>
      <p:regular r:id="rId32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000" i="1" kern="1200">
        <a:solidFill>
          <a:srgbClr val="FFFF99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2B2B2"/>
    <a:srgbClr val="3399FF"/>
    <a:srgbClr val="FFCC99"/>
    <a:srgbClr val="FF0066"/>
    <a:srgbClr val="FFFF99"/>
    <a:srgbClr val="66FF33"/>
    <a:srgbClr val="A452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4" autoAdjust="0"/>
    <p:restoredTop sz="94684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86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17BE99-311C-4183-8F0D-ED085824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kumimoji="0"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9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kumimoji="0"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kumimoji="0"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kumimoji="0" sz="12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CD1DFB-7E44-4198-8F3F-7BE4E410B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13392-3F8C-4D2B-B0F6-EB2CDA23ADF6}" type="slidenum">
              <a:rPr lang="en-US"/>
              <a:pPr/>
              <a:t>1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effectLst>
            <a:outerShdw dist="81320" dir="2319588" algn="ctr" rotWithShape="0">
              <a:srgbClr val="808080"/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675F0-5192-4A9E-8BD6-352ED626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1DF0A-6F0C-460F-B655-7E6300162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7C935-450F-4E96-B873-D9A1FF6D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C983-9EE4-46F8-AFBD-CAFEA6E5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14A8F-B282-46FC-8707-CF29289C9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ED61-12AF-415F-8A35-D114F91B7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5BCE-E14E-4592-9A14-E478DA6B3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C226-A3A0-49DA-9686-537F191B2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D31B-5795-4F7F-8666-605DEE53F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00C1-4649-46D4-8182-CED46075C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6D408-57CA-4CF6-93BF-EA7541D7F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2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479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kumimoji="0" sz="14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9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kumimoji="0" sz="14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9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4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A1D2C-AD63-41B9-BA01-9833B909C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audio" Target="../media/audio6.wav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audio" Target="../media/audio5.wav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5" Type="http://schemas.openxmlformats.org/officeDocument/2006/relationships/audio" Target="../media/audio4.wav"/><Relationship Id="rId4" Type="http://schemas.openxmlformats.org/officeDocument/2006/relationships/audio" Target="../media/audio5.wav"/><Relationship Id="rId9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4400" dirty="0" smtClean="0"/>
              <a:t>Work, Energy, </a:t>
            </a:r>
            <a:r>
              <a:rPr lang="en-US" sz="4400" smtClean="0"/>
              <a:t>&amp; Power</a:t>
            </a:r>
            <a:endParaRPr lang="en-US" sz="4400" dirty="0" smtClean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781800" cy="17526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A PowerPoint Presentation by</a:t>
            </a:r>
          </a:p>
          <a:p>
            <a:pPr algn="ctr">
              <a:defRPr/>
            </a:pPr>
            <a:r>
              <a:rPr lang="en-US" smtClean="0"/>
              <a:t>Paul E. Tippens, Professor of Physics</a:t>
            </a:r>
          </a:p>
          <a:p>
            <a:pPr algn="ctr">
              <a:defRPr/>
            </a:pPr>
            <a:r>
              <a:rPr lang="en-US" smtClean="0"/>
              <a:t>Southern Polytechnic State University</a:t>
            </a:r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3505200" y="54864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>
                <a:solidFill>
                  <a:schemeClr val="tx1"/>
                </a:solidFill>
              </a:rPr>
              <a:t>©</a:t>
            </a:r>
            <a:r>
              <a:rPr kumimoji="0" lang="en-US" i="0">
                <a:solidFill>
                  <a:schemeClr val="tx1"/>
                </a:solidFill>
              </a:rPr>
              <a:t> 2007</a:t>
            </a:r>
          </a:p>
        </p:txBody>
      </p:sp>
      <p:graphicFrame>
        <p:nvGraphicFramePr>
          <p:cNvPr id="458757" name="Object 5"/>
          <p:cNvGraphicFramePr>
            <a:graphicFrameLocks noChangeAspect="1"/>
          </p:cNvGraphicFramePr>
          <p:nvPr/>
        </p:nvGraphicFramePr>
        <p:xfrm>
          <a:off x="3505200" y="304800"/>
          <a:ext cx="1973263" cy="2065338"/>
        </p:xfrm>
        <a:graphic>
          <a:graphicData uri="http://schemas.openxmlformats.org/presentationml/2006/ole">
            <p:oleObj spid="_x0000_s1026" name="Clip" r:id="rId6" imgW="1973520" imgH="206496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5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 build="p" autoUpdateAnimBg="0" advAuto="1000"/>
      <p:bldP spid="458755" grpId="0" build="p" autoUpdateAnimBg="0" advAuto="0"/>
      <p:bldP spid="458756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The Work-Energy Theorem</a:t>
            </a: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2667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 is equal to the change in</a:t>
            </a:r>
            <a:r>
              <a:rPr kumimoji="0"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½mv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0" baseline="30000"/>
              <a:t> 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914400" y="33528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we define </a:t>
            </a:r>
            <a:r>
              <a:rPr kumimoji="0" lang="en-US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kinetic energy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½mv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then we can state a very important physical principle:</a:t>
            </a:r>
            <a:r>
              <a:rPr lang="en-US" i="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6800" y="4724400"/>
            <a:ext cx="7543800" cy="1752600"/>
            <a:chOff x="576" y="2976"/>
            <a:chExt cx="4752" cy="1104"/>
          </a:xfrm>
        </p:grpSpPr>
        <p:sp>
          <p:nvSpPr>
            <p:cNvPr id="602122" name="Rectangle 10"/>
            <p:cNvSpPr>
              <a:spLocks noChangeArrowheads="1"/>
            </p:cNvSpPr>
            <p:nvPr/>
          </p:nvSpPr>
          <p:spPr bwMode="auto">
            <a:xfrm>
              <a:off x="576" y="2976"/>
              <a:ext cx="4656" cy="1104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2119" name="Text Box 7"/>
            <p:cNvSpPr txBox="1">
              <a:spLocks noChangeArrowheads="1"/>
            </p:cNvSpPr>
            <p:nvPr/>
          </p:nvSpPr>
          <p:spPr bwMode="auto">
            <a:xfrm>
              <a:off x="624" y="3024"/>
              <a:ext cx="4704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The Work-Energy Theorem:</a:t>
              </a: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The work done by a resultant force is equal to the change in kinetic energy that it produces.</a:t>
              </a:r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191000" y="1828800"/>
            <a:ext cx="4191000" cy="990600"/>
            <a:chOff x="2640" y="1152"/>
            <a:chExt cx="2640" cy="624"/>
          </a:xfrm>
        </p:grpSpPr>
        <p:sp>
          <p:nvSpPr>
            <p:cNvPr id="602125" name="Rectangle 13"/>
            <p:cNvSpPr>
              <a:spLocks noChangeArrowheads="1"/>
            </p:cNvSpPr>
            <p:nvPr/>
          </p:nvSpPr>
          <p:spPr bwMode="auto">
            <a:xfrm>
              <a:off x="2640" y="1152"/>
              <a:ext cx="2640" cy="624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7170" name="Object 12"/>
            <p:cNvGraphicFramePr>
              <a:graphicFrameLocks noChangeAspect="1"/>
            </p:cNvGraphicFramePr>
            <p:nvPr/>
          </p:nvGraphicFramePr>
          <p:xfrm>
            <a:off x="2736" y="1248"/>
            <a:ext cx="2448" cy="466"/>
          </p:xfrm>
          <a:graphic>
            <a:graphicData uri="http://schemas.openxmlformats.org/presentationml/2006/ole">
              <p:oleObj spid="_x0000_s7170" name="Equation" r:id="rId6" imgW="1333440" imgH="2538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02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autoUpdateAnimBg="0"/>
      <p:bldP spid="602117" grpId="0" build="p" autoUpdateAnimBg="0" advAuto="0"/>
      <p:bldP spid="60211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u="sng" smtClean="0"/>
              <a:t>Example 1:</a:t>
            </a:r>
            <a:r>
              <a:rPr lang="en-US" sz="3200" smtClean="0"/>
              <a:t>  </a:t>
            </a:r>
            <a:r>
              <a:rPr lang="en-US" sz="3200" smtClean="0">
                <a:solidFill>
                  <a:schemeClr val="tx1"/>
                </a:solidFill>
              </a:rPr>
              <a:t>A </a:t>
            </a:r>
            <a:r>
              <a:rPr lang="en-US" sz="3200" smtClean="0">
                <a:solidFill>
                  <a:srgbClr val="FFFF00"/>
                </a:solidFill>
              </a:rPr>
              <a:t>20-g</a:t>
            </a:r>
            <a:r>
              <a:rPr lang="en-US" sz="3200" smtClean="0">
                <a:solidFill>
                  <a:schemeClr val="tx1"/>
                </a:solidFill>
              </a:rPr>
              <a:t> projectile strikes a mud bank, penetrating a distance of </a:t>
            </a:r>
            <a:r>
              <a:rPr lang="en-US" sz="3200" smtClean="0">
                <a:solidFill>
                  <a:srgbClr val="FFFF00"/>
                </a:solidFill>
              </a:rPr>
              <a:t>6 cm</a:t>
            </a:r>
            <a:r>
              <a:rPr lang="en-US" sz="3200" smtClean="0">
                <a:solidFill>
                  <a:schemeClr val="tx1"/>
                </a:solidFill>
              </a:rPr>
              <a:t> before stopping. Find the stopping force </a:t>
            </a:r>
            <a:r>
              <a:rPr lang="en-US" sz="3200" i="1" smtClean="0">
                <a:solidFill>
                  <a:srgbClr val="FFFF00"/>
                </a:solidFill>
              </a:rPr>
              <a:t>F</a:t>
            </a:r>
            <a:r>
              <a:rPr lang="en-US" sz="3200" smtClean="0">
                <a:solidFill>
                  <a:schemeClr val="tx1"/>
                </a:solidFill>
              </a:rPr>
              <a:t> if the entrance velocity is </a:t>
            </a:r>
            <a:r>
              <a:rPr lang="en-US" sz="3200" smtClean="0">
                <a:solidFill>
                  <a:srgbClr val="FFFF00"/>
                </a:solidFill>
              </a:rPr>
              <a:t>80 m/s</a:t>
            </a:r>
            <a:r>
              <a:rPr lang="en-US" sz="3200" smtClean="0">
                <a:solidFill>
                  <a:schemeClr val="tx1"/>
                </a:solidFill>
              </a:rPr>
              <a:t>.</a:t>
            </a:r>
            <a:endParaRPr lang="en-US" sz="3200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248400" y="1752600"/>
            <a:ext cx="2667000" cy="1905000"/>
            <a:chOff x="3936" y="1104"/>
            <a:chExt cx="1680" cy="1200"/>
          </a:xfrm>
        </p:grpSpPr>
        <p:grpSp>
          <p:nvGrpSpPr>
            <p:cNvPr id="25613" name="Group 29"/>
            <p:cNvGrpSpPr>
              <a:grpSpLocks/>
            </p:cNvGrpSpPr>
            <p:nvPr/>
          </p:nvGrpSpPr>
          <p:grpSpPr bwMode="auto">
            <a:xfrm>
              <a:off x="3936" y="1200"/>
              <a:ext cx="1440" cy="1104"/>
              <a:chOff x="3936" y="1200"/>
              <a:chExt cx="1440" cy="1104"/>
            </a:xfrm>
          </p:grpSpPr>
          <p:sp>
            <p:nvSpPr>
              <p:cNvPr id="25615" name="Freeform 3"/>
              <p:cNvSpPr>
                <a:spLocks/>
              </p:cNvSpPr>
              <p:nvPr/>
            </p:nvSpPr>
            <p:spPr bwMode="auto">
              <a:xfrm>
                <a:off x="4176" y="1344"/>
                <a:ext cx="1200" cy="960"/>
              </a:xfrm>
              <a:custGeom>
                <a:avLst/>
                <a:gdLst>
                  <a:gd name="T0" fmla="*/ 0 w 978"/>
                  <a:gd name="T1" fmla="*/ 777 h 822"/>
                  <a:gd name="T2" fmla="*/ 88 w 978"/>
                  <a:gd name="T3" fmla="*/ 733 h 822"/>
                  <a:gd name="T4" fmla="*/ 200 w 978"/>
                  <a:gd name="T5" fmla="*/ 622 h 822"/>
                  <a:gd name="T6" fmla="*/ 288 w 978"/>
                  <a:gd name="T7" fmla="*/ 599 h 822"/>
                  <a:gd name="T8" fmla="*/ 366 w 978"/>
                  <a:gd name="T9" fmla="*/ 499 h 822"/>
                  <a:gd name="T10" fmla="*/ 400 w 978"/>
                  <a:gd name="T11" fmla="*/ 322 h 822"/>
                  <a:gd name="T12" fmla="*/ 411 w 978"/>
                  <a:gd name="T13" fmla="*/ 166 h 822"/>
                  <a:gd name="T14" fmla="*/ 644 w 978"/>
                  <a:gd name="T15" fmla="*/ 66 h 822"/>
                  <a:gd name="T16" fmla="*/ 900 w 978"/>
                  <a:gd name="T17" fmla="*/ 77 h 822"/>
                  <a:gd name="T18" fmla="*/ 911 w 978"/>
                  <a:gd name="T19" fmla="*/ 611 h 822"/>
                  <a:gd name="T20" fmla="*/ 922 w 978"/>
                  <a:gd name="T21" fmla="*/ 666 h 822"/>
                  <a:gd name="T22" fmla="*/ 922 w 978"/>
                  <a:gd name="T23" fmla="*/ 822 h 8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8"/>
                  <a:gd name="T37" fmla="*/ 0 h 822"/>
                  <a:gd name="T38" fmla="*/ 978 w 978"/>
                  <a:gd name="T39" fmla="*/ 822 h 8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8" h="822">
                    <a:moveTo>
                      <a:pt x="0" y="777"/>
                    </a:moveTo>
                    <a:cubicBezTo>
                      <a:pt x="29" y="762"/>
                      <a:pt x="64" y="756"/>
                      <a:pt x="88" y="733"/>
                    </a:cubicBezTo>
                    <a:cubicBezTo>
                      <a:pt x="118" y="704"/>
                      <a:pt x="163" y="639"/>
                      <a:pt x="200" y="622"/>
                    </a:cubicBezTo>
                    <a:cubicBezTo>
                      <a:pt x="228" y="609"/>
                      <a:pt x="288" y="599"/>
                      <a:pt x="288" y="599"/>
                    </a:cubicBezTo>
                    <a:cubicBezTo>
                      <a:pt x="363" y="525"/>
                      <a:pt x="345" y="563"/>
                      <a:pt x="366" y="499"/>
                    </a:cubicBezTo>
                    <a:cubicBezTo>
                      <a:pt x="375" y="438"/>
                      <a:pt x="387" y="382"/>
                      <a:pt x="400" y="322"/>
                    </a:cubicBezTo>
                    <a:cubicBezTo>
                      <a:pt x="404" y="270"/>
                      <a:pt x="402" y="217"/>
                      <a:pt x="411" y="166"/>
                    </a:cubicBezTo>
                    <a:cubicBezTo>
                      <a:pt x="423" y="100"/>
                      <a:pt x="593" y="74"/>
                      <a:pt x="644" y="66"/>
                    </a:cubicBezTo>
                    <a:cubicBezTo>
                      <a:pt x="729" y="70"/>
                      <a:pt x="862" y="0"/>
                      <a:pt x="900" y="77"/>
                    </a:cubicBezTo>
                    <a:cubicBezTo>
                      <a:pt x="978" y="237"/>
                      <a:pt x="904" y="433"/>
                      <a:pt x="911" y="611"/>
                    </a:cubicBezTo>
                    <a:cubicBezTo>
                      <a:pt x="912" y="630"/>
                      <a:pt x="921" y="647"/>
                      <a:pt x="922" y="666"/>
                    </a:cubicBezTo>
                    <a:cubicBezTo>
                      <a:pt x="925" y="718"/>
                      <a:pt x="922" y="770"/>
                      <a:pt x="922" y="822"/>
                    </a:cubicBezTo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5616" name="Group 7"/>
              <p:cNvGrpSpPr>
                <a:grpSpLocks/>
              </p:cNvGrpSpPr>
              <p:nvPr/>
            </p:nvGrpSpPr>
            <p:grpSpPr bwMode="auto">
              <a:xfrm>
                <a:off x="4944" y="1728"/>
                <a:ext cx="240" cy="96"/>
                <a:chOff x="2736" y="2112"/>
                <a:chExt cx="432" cy="96"/>
              </a:xfrm>
            </p:grpSpPr>
            <p:sp>
              <p:nvSpPr>
                <p:cNvPr id="25628" name="Rectangle 4"/>
                <p:cNvSpPr>
                  <a:spLocks noChangeArrowheads="1"/>
                </p:cNvSpPr>
                <p:nvPr/>
              </p:nvSpPr>
              <p:spPr bwMode="auto">
                <a:xfrm>
                  <a:off x="2736" y="2112"/>
                  <a:ext cx="288" cy="96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629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3048" y="2088"/>
                  <a:ext cx="96" cy="14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6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617" name="Line 6"/>
              <p:cNvSpPr>
                <a:spLocks noChangeShapeType="1"/>
              </p:cNvSpPr>
              <p:nvPr/>
            </p:nvSpPr>
            <p:spPr bwMode="auto">
              <a:xfrm>
                <a:off x="4656" y="163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5618" name="Group 8"/>
              <p:cNvGrpSpPr>
                <a:grpSpLocks/>
              </p:cNvGrpSpPr>
              <p:nvPr/>
            </p:nvGrpSpPr>
            <p:grpSpPr bwMode="auto">
              <a:xfrm>
                <a:off x="4272" y="1728"/>
                <a:ext cx="240" cy="96"/>
                <a:chOff x="2736" y="2112"/>
                <a:chExt cx="432" cy="96"/>
              </a:xfrm>
            </p:grpSpPr>
            <p:sp>
              <p:nvSpPr>
                <p:cNvPr id="25626" name="Rectangle 9"/>
                <p:cNvSpPr>
                  <a:spLocks noChangeArrowheads="1"/>
                </p:cNvSpPr>
                <p:nvPr/>
              </p:nvSpPr>
              <p:spPr bwMode="auto">
                <a:xfrm>
                  <a:off x="2736" y="2112"/>
                  <a:ext cx="288" cy="96"/>
                </a:xfrm>
                <a:prstGeom prst="rect">
                  <a:avLst/>
                </a:prstGeom>
                <a:noFill/>
                <a:ln w="9525">
                  <a:solidFill>
                    <a:srgbClr val="66FF66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627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3048" y="2088"/>
                  <a:ext cx="96" cy="144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rgbClr val="66FF66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619" name="Rectangle 11"/>
              <p:cNvSpPr>
                <a:spLocks noChangeArrowheads="1"/>
              </p:cNvSpPr>
              <p:nvPr/>
            </p:nvSpPr>
            <p:spPr bwMode="auto">
              <a:xfrm>
                <a:off x="4656" y="1728"/>
                <a:ext cx="528" cy="96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20" name="Rectangle 12"/>
              <p:cNvSpPr>
                <a:spLocks noChangeArrowheads="1"/>
              </p:cNvSpPr>
              <p:nvPr/>
            </p:nvSpPr>
            <p:spPr bwMode="auto">
              <a:xfrm>
                <a:off x="4643" y="1739"/>
                <a:ext cx="336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21" name="Text Box 13"/>
              <p:cNvSpPr txBox="1">
                <a:spLocks noChangeArrowheads="1"/>
              </p:cNvSpPr>
              <p:nvPr/>
            </p:nvSpPr>
            <p:spPr bwMode="auto">
              <a:xfrm>
                <a:off x="4800" y="1315"/>
                <a:ext cx="33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/>
                  <a:t>x</a:t>
                </a:r>
              </a:p>
            </p:txBody>
          </p:sp>
          <p:sp>
            <p:nvSpPr>
              <p:cNvPr id="25622" name="Line 14"/>
              <p:cNvSpPr>
                <a:spLocks noChangeShapeType="1"/>
              </p:cNvSpPr>
              <p:nvPr/>
            </p:nvSpPr>
            <p:spPr bwMode="auto">
              <a:xfrm flipH="1">
                <a:off x="4752" y="192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7247" name="Text Box 15"/>
              <p:cNvSpPr txBox="1">
                <a:spLocks noChangeArrowheads="1"/>
              </p:cNvSpPr>
              <p:nvPr/>
            </p:nvSpPr>
            <p:spPr bwMode="auto">
              <a:xfrm>
                <a:off x="4560" y="1920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kumimoji="0"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 = ?</a:t>
                </a:r>
                <a:endParaRPr kumimoji="0"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624" name="Line 16"/>
              <p:cNvSpPr>
                <a:spLocks noChangeShapeType="1"/>
              </p:cNvSpPr>
              <p:nvPr/>
            </p:nvSpPr>
            <p:spPr bwMode="auto">
              <a:xfrm>
                <a:off x="4176" y="158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66FF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7249" name="Text Box 17"/>
              <p:cNvSpPr txBox="1">
                <a:spLocks noChangeArrowheads="1"/>
              </p:cNvSpPr>
              <p:nvPr/>
            </p:nvSpPr>
            <p:spPr bwMode="auto">
              <a:xfrm>
                <a:off x="3936" y="1200"/>
                <a:ext cx="7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kumimoji="0" lang="en-US" sz="2400" i="0">
                    <a:solidFill>
                      <a:srgbClr val="66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80 m/s</a:t>
                </a:r>
                <a:endParaRPr kumimoji="0" lang="en-US" i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07250" name="Text Box 18"/>
            <p:cNvSpPr txBox="1">
              <a:spLocks noChangeArrowheads="1"/>
            </p:cNvSpPr>
            <p:nvPr/>
          </p:nvSpPr>
          <p:spPr bwMode="auto">
            <a:xfrm>
              <a:off x="4608" y="1104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2400" i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 cm</a:t>
              </a:r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07252" name="Text Box 20"/>
          <p:cNvSpPr txBox="1">
            <a:spLocks noChangeArrowheads="1"/>
          </p:cNvSpPr>
          <p:nvPr/>
        </p:nvSpPr>
        <p:spPr bwMode="auto">
          <a:xfrm>
            <a:off x="1219200" y="2227263"/>
            <a:ext cx="4724400" cy="76041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tIns="137160" bIns="137160" anchor="ctr">
            <a:spAutoFit/>
          </a:bodyPr>
          <a:lstStyle/>
          <a:p>
            <a:pPr algn="ctr">
              <a:defRPr/>
            </a:pPr>
            <a:r>
              <a:rPr kumimoji="0"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Work =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½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mv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 ½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mv</a:t>
            </a:r>
            <a:r>
              <a:rPr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en-US"/>
              <a:t> 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895600" y="1905000"/>
            <a:ext cx="1447800" cy="1066800"/>
            <a:chOff x="1824" y="1200"/>
            <a:chExt cx="912" cy="672"/>
          </a:xfrm>
        </p:grpSpPr>
        <p:sp>
          <p:nvSpPr>
            <p:cNvPr id="25611" name="Line 21"/>
            <p:cNvSpPr>
              <a:spLocks noChangeShapeType="1"/>
            </p:cNvSpPr>
            <p:nvPr/>
          </p:nvSpPr>
          <p:spPr bwMode="auto">
            <a:xfrm flipV="1">
              <a:off x="1824" y="1440"/>
              <a:ext cx="624" cy="432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2" name="Text Box 22"/>
            <p:cNvSpPr txBox="1">
              <a:spLocks noChangeArrowheads="1"/>
            </p:cNvSpPr>
            <p:nvPr/>
          </p:nvSpPr>
          <p:spPr bwMode="auto">
            <a:xfrm>
              <a:off x="2400" y="1200"/>
              <a:ext cx="3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i="0">
                  <a:solidFill>
                    <a:srgbClr val="66FF66"/>
                  </a:solidFill>
                </a:rPr>
                <a:t>0</a:t>
              </a:r>
              <a:endParaRPr kumimoji="0" lang="en-US" i="0"/>
            </a:p>
          </p:txBody>
        </p:sp>
      </p:grpSp>
      <p:sp>
        <p:nvSpPr>
          <p:cNvPr id="607255" name="Text Box 23"/>
          <p:cNvSpPr txBox="1">
            <a:spLocks noChangeArrowheads="1"/>
          </p:cNvSpPr>
          <p:nvPr/>
        </p:nvSpPr>
        <p:spPr bwMode="auto">
          <a:xfrm>
            <a:off x="914400" y="3101975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x = - 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½</a:t>
            </a:r>
            <a:r>
              <a:rPr lang="en-US" sz="32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mv</a:t>
            </a:r>
            <a:r>
              <a:rPr lang="en-US" i="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i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en-US"/>
              <a:t> </a:t>
            </a:r>
          </a:p>
        </p:txBody>
      </p:sp>
      <p:sp>
        <p:nvSpPr>
          <p:cNvPr id="607256" name="Text Box 24"/>
          <p:cNvSpPr txBox="1">
            <a:spLocks noChangeArrowheads="1"/>
          </p:cNvSpPr>
          <p:nvPr/>
        </p:nvSpPr>
        <p:spPr bwMode="auto">
          <a:xfrm>
            <a:off x="457200" y="38862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(0.06 m) cos 180</a:t>
            </a:r>
            <a:r>
              <a:rPr kumimoji="0" lang="en-US" i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-</a:t>
            </a:r>
            <a:r>
              <a:rPr kumimoji="0" lang="en-US" i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½</a:t>
            </a:r>
            <a:r>
              <a:rPr lang="en-US" sz="32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(0.02 kg)(80 m/s)</a:t>
            </a:r>
            <a:r>
              <a:rPr lang="en-US" i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en-US"/>
              <a:t> </a:t>
            </a:r>
          </a:p>
        </p:txBody>
      </p:sp>
      <p:sp>
        <p:nvSpPr>
          <p:cNvPr id="607257" name="Text Box 25"/>
          <p:cNvSpPr txBox="1">
            <a:spLocks noChangeArrowheads="1"/>
          </p:cNvSpPr>
          <p:nvPr/>
        </p:nvSpPr>
        <p:spPr bwMode="auto">
          <a:xfrm>
            <a:off x="533400" y="4800600"/>
            <a:ext cx="434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(0.06 m)(-1) = -64 J</a:t>
            </a:r>
            <a:endParaRPr kumimoji="0"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58" name="Text Box 26"/>
          <p:cNvSpPr txBox="1">
            <a:spLocks noChangeArrowheads="1"/>
          </p:cNvSpPr>
          <p:nvPr/>
        </p:nvSpPr>
        <p:spPr bwMode="auto">
          <a:xfrm>
            <a:off x="5562600" y="4735513"/>
            <a:ext cx="2514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91440" bIns="91440"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000000"/>
                </a:solidFill>
              </a:rPr>
              <a:t>F = </a:t>
            </a:r>
            <a:r>
              <a:rPr kumimoji="0" lang="en-US" i="0">
                <a:solidFill>
                  <a:srgbClr val="000000"/>
                </a:solidFill>
              </a:rPr>
              <a:t>1067 N</a:t>
            </a:r>
          </a:p>
        </p:txBody>
      </p:sp>
      <p:sp>
        <p:nvSpPr>
          <p:cNvPr id="607259" name="Text Box 27"/>
          <p:cNvSpPr txBox="1">
            <a:spLocks noChangeArrowheads="1"/>
          </p:cNvSpPr>
          <p:nvPr/>
        </p:nvSpPr>
        <p:spPr bwMode="auto">
          <a:xfrm>
            <a:off x="685800" y="5791200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 to stop bullet = change in K.E. for bullet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0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0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07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607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07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autoUpdateAnimBg="0"/>
      <p:bldP spid="607252" grpId="0" build="p" autoUpdateAnimBg="0"/>
      <p:bldP spid="607255" grpId="0" build="p" autoUpdateAnimBg="0"/>
      <p:bldP spid="607256" grpId="0" build="p" autoUpdateAnimBg="0"/>
      <p:bldP spid="607257" grpId="0" build="p" autoUpdateAnimBg="0"/>
      <p:bldP spid="607258" grpId="0" animBg="1" autoUpdateAnimBg="0"/>
      <p:bldP spid="60725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200" u="sng" smtClean="0"/>
              <a:t>Example 2:</a:t>
            </a:r>
            <a:r>
              <a:rPr lang="en-US" sz="3200" smtClean="0"/>
              <a:t> </a:t>
            </a:r>
            <a:r>
              <a:rPr lang="en-US" sz="3200" smtClean="0">
                <a:solidFill>
                  <a:schemeClr val="tx1"/>
                </a:solidFill>
              </a:rPr>
              <a:t> A bus slams on brakes to avoid an accident. The tread marks of the tires are </a:t>
            </a:r>
            <a:r>
              <a:rPr lang="en-US" sz="3200" smtClean="0">
                <a:solidFill>
                  <a:srgbClr val="FFFF99"/>
                </a:solidFill>
              </a:rPr>
              <a:t>80 m</a:t>
            </a:r>
            <a:r>
              <a:rPr lang="en-US" sz="3200" smtClean="0">
                <a:solidFill>
                  <a:schemeClr val="tx1"/>
                </a:solidFill>
              </a:rPr>
              <a:t> long.  If </a:t>
            </a:r>
            <a:r>
              <a:rPr lang="en-US" sz="3200" i="1" smtClean="0">
                <a:solidFill>
                  <a:srgbClr val="FFFF99"/>
                </a:solidFill>
                <a:latin typeface="Symbol" pitchFamily="18" charset="2"/>
              </a:rPr>
              <a:t>m</a:t>
            </a:r>
            <a:r>
              <a:rPr lang="en-US" sz="3200" i="1" baseline="-25000" smtClean="0">
                <a:solidFill>
                  <a:srgbClr val="FFFF99"/>
                </a:solidFill>
              </a:rPr>
              <a:t>k</a:t>
            </a:r>
            <a:r>
              <a:rPr lang="en-US" sz="3200" smtClean="0">
                <a:solidFill>
                  <a:srgbClr val="FFFF99"/>
                </a:solidFill>
              </a:rPr>
              <a:t> = 0.7</a:t>
            </a:r>
            <a:r>
              <a:rPr lang="en-US" sz="3200" smtClean="0">
                <a:solidFill>
                  <a:schemeClr val="tx1"/>
                </a:solidFill>
              </a:rPr>
              <a:t>, what was the speed before applying brakes?</a:t>
            </a:r>
            <a:endParaRPr lang="en-US" sz="3200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4114800" y="2362200"/>
            <a:ext cx="4800600" cy="990600"/>
            <a:chOff x="2592" y="1488"/>
            <a:chExt cx="3024" cy="624"/>
          </a:xfrm>
        </p:grpSpPr>
        <p:graphicFrame>
          <p:nvGraphicFramePr>
            <p:cNvPr id="8194" name="Object 22"/>
            <p:cNvGraphicFramePr>
              <a:graphicFrameLocks noChangeAspect="1"/>
            </p:cNvGraphicFramePr>
            <p:nvPr/>
          </p:nvGraphicFramePr>
          <p:xfrm>
            <a:off x="4080" y="1488"/>
            <a:ext cx="1392" cy="531"/>
          </p:xfrm>
          <a:graphic>
            <a:graphicData uri="http://schemas.openxmlformats.org/presentationml/2006/ole">
              <p:oleObj spid="_x0000_s8194" name="Clip" r:id="rId6" imgW="1047600" imgH="399960" progId="MS_ClipArt_Gallery.2">
                <p:embed/>
              </p:oleObj>
            </a:graphicData>
          </a:graphic>
        </p:graphicFrame>
        <p:sp>
          <p:nvSpPr>
            <p:cNvPr id="8228" name="Rectangle 23"/>
            <p:cNvSpPr>
              <a:spLocks noChangeArrowheads="1"/>
            </p:cNvSpPr>
            <p:nvPr/>
          </p:nvSpPr>
          <p:spPr bwMode="auto">
            <a:xfrm>
              <a:off x="2592" y="2016"/>
              <a:ext cx="3024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29" name="Line 24"/>
            <p:cNvSpPr>
              <a:spLocks noChangeShapeType="1"/>
            </p:cNvSpPr>
            <p:nvPr/>
          </p:nvSpPr>
          <p:spPr bwMode="auto">
            <a:xfrm>
              <a:off x="2640" y="1536"/>
              <a:ext cx="1824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8521" name="Text Box 25"/>
            <p:cNvSpPr txBox="1">
              <a:spLocks noChangeArrowheads="1"/>
            </p:cNvSpPr>
            <p:nvPr/>
          </p:nvSpPr>
          <p:spPr bwMode="auto">
            <a:xfrm>
              <a:off x="3072" y="1531"/>
              <a:ext cx="6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i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</a:t>
              </a:r>
              <a:r>
                <a:rPr kumimoji="0"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en-US" i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</a:t>
              </a:r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31" name="Line 26"/>
            <p:cNvSpPr>
              <a:spLocks noChangeShapeType="1"/>
            </p:cNvSpPr>
            <p:nvPr/>
          </p:nvSpPr>
          <p:spPr bwMode="auto">
            <a:xfrm flipH="1">
              <a:off x="3984" y="1968"/>
              <a:ext cx="76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8523" name="Text Box 27"/>
            <p:cNvSpPr txBox="1">
              <a:spLocks noChangeArrowheads="1"/>
            </p:cNvSpPr>
            <p:nvPr/>
          </p:nvSpPr>
          <p:spPr bwMode="auto">
            <a:xfrm>
              <a:off x="3792" y="1680"/>
              <a:ext cx="24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</p:grpSp>
      <p:sp>
        <p:nvSpPr>
          <p:cNvPr id="618526" name="Text Box 30"/>
          <p:cNvSpPr txBox="1">
            <a:spLocks noChangeArrowheads="1"/>
          </p:cNvSpPr>
          <p:nvPr/>
        </p:nvSpPr>
        <p:spPr bwMode="auto">
          <a:xfrm>
            <a:off x="533400" y="2895600"/>
            <a:ext cx="335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=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kumimoji="0"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k.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kumimoji="0"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endParaRPr kumimoji="0" 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541" name="Text Box 45"/>
          <p:cNvSpPr txBox="1">
            <a:spLocks noChangeArrowheads="1"/>
          </p:cNvSpPr>
          <p:nvPr/>
        </p:nvSpPr>
        <p:spPr bwMode="auto">
          <a:xfrm>
            <a:off x="457200" y="2286000"/>
            <a:ext cx="3429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 =</a:t>
            </a:r>
            <a:r>
              <a:rPr kumimoji="0"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q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x</a:t>
            </a:r>
            <a:r>
              <a:rPr kumimoji="0" lang="en-US"/>
              <a:t> </a:t>
            </a:r>
          </a:p>
        </p:txBody>
      </p:sp>
      <p:sp>
        <p:nvSpPr>
          <p:cNvPr id="618542" name="Text Box 46"/>
          <p:cNvSpPr txBox="1">
            <a:spLocks noChangeArrowheads="1"/>
          </p:cNvSpPr>
          <p:nvPr/>
        </p:nvSpPr>
        <p:spPr bwMode="auto">
          <a:xfrm>
            <a:off x="609600" y="37338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 = -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kumimoji="0"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x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114800" y="3352800"/>
            <a:ext cx="4572000" cy="1066800"/>
            <a:chOff x="2592" y="2064"/>
            <a:chExt cx="2880" cy="672"/>
          </a:xfrm>
        </p:grpSpPr>
        <p:grpSp>
          <p:nvGrpSpPr>
            <p:cNvPr id="8224" name="Group 42"/>
            <p:cNvGrpSpPr>
              <a:grpSpLocks/>
            </p:cNvGrpSpPr>
            <p:nvPr/>
          </p:nvGrpSpPr>
          <p:grpSpPr bwMode="auto">
            <a:xfrm>
              <a:off x="3408" y="2064"/>
              <a:ext cx="912" cy="672"/>
              <a:chOff x="1824" y="1200"/>
              <a:chExt cx="912" cy="672"/>
            </a:xfrm>
          </p:grpSpPr>
          <p:sp>
            <p:nvSpPr>
              <p:cNvPr id="8226" name="Line 43"/>
              <p:cNvSpPr>
                <a:spLocks noChangeShapeType="1"/>
              </p:cNvSpPr>
              <p:nvPr/>
            </p:nvSpPr>
            <p:spPr bwMode="auto">
              <a:xfrm flipV="1">
                <a:off x="1824" y="1440"/>
                <a:ext cx="624" cy="432"/>
              </a:xfrm>
              <a:prstGeom prst="line">
                <a:avLst/>
              </a:prstGeom>
              <a:noFill/>
              <a:ln w="28575">
                <a:solidFill>
                  <a:srgbClr val="66FF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27" name="Text Box 44"/>
              <p:cNvSpPr txBox="1">
                <a:spLocks noChangeArrowheads="1"/>
              </p:cNvSpPr>
              <p:nvPr/>
            </p:nvSpPr>
            <p:spPr bwMode="auto">
              <a:xfrm>
                <a:off x="2400" y="1200"/>
                <a:ext cx="33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 i="0">
                    <a:solidFill>
                      <a:srgbClr val="66FF66"/>
                    </a:solidFill>
                  </a:rPr>
                  <a:t>0</a:t>
                </a:r>
                <a:endParaRPr kumimoji="0" lang="en-US" i="0"/>
              </a:p>
            </p:txBody>
          </p:sp>
        </p:grpSp>
        <p:sp>
          <p:nvSpPr>
            <p:cNvPr id="618543" name="Text Box 47"/>
            <p:cNvSpPr txBox="1">
              <a:spLocks noChangeArrowheads="1"/>
            </p:cNvSpPr>
            <p:nvPr/>
          </p:nvSpPr>
          <p:spPr bwMode="auto">
            <a:xfrm>
              <a:off x="2592" y="2304"/>
              <a:ext cx="28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D</a:t>
              </a: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 =</a:t>
              </a:r>
              <a:r>
                <a:rPr kumimoji="0"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½</a:t>
              </a:r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mv</a:t>
              </a:r>
              <a:r>
                <a:rPr 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 ½</a:t>
              </a:r>
              <a:r>
                <a:rPr lang="en-US"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mv</a:t>
              </a:r>
              <a:r>
                <a:rPr 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kumimoji="0" lang="en-US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618546" name="Text Box 50"/>
          <p:cNvSpPr txBox="1">
            <a:spLocks noChangeArrowheads="1"/>
          </p:cNvSpPr>
          <p:nvPr/>
        </p:nvSpPr>
        <p:spPr bwMode="auto">
          <a:xfrm>
            <a:off x="685800" y="4678363"/>
            <a:ext cx="3810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-½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mv</a:t>
            </a:r>
            <a:r>
              <a:rPr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kumimoji="0"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kumimoji="0" lang="en-US">
                <a:solidFill>
                  <a:schemeClr val="tx1"/>
                </a:solidFill>
              </a:rPr>
              <a:t>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i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5334000" y="4724400"/>
            <a:ext cx="2743200" cy="549275"/>
            <a:chOff x="3360" y="2976"/>
            <a:chExt cx="1728" cy="346"/>
          </a:xfrm>
        </p:grpSpPr>
        <p:sp>
          <p:nvSpPr>
            <p:cNvPr id="618549" name="Text Box 53"/>
            <p:cNvSpPr txBox="1">
              <a:spLocks noChangeArrowheads="1"/>
            </p:cNvSpPr>
            <p:nvPr/>
          </p:nvSpPr>
          <p:spPr bwMode="auto">
            <a:xfrm>
              <a:off x="3360" y="2976"/>
              <a:ext cx="172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kumimoji="0" 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   </a:t>
              </a:r>
              <a:r>
                <a:rPr kumimoji="0" lang="en-US" i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kumimoji="0" 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gx</a:t>
              </a:r>
            </a:p>
          </p:txBody>
        </p:sp>
        <p:sp>
          <p:nvSpPr>
            <p:cNvPr id="8220" name="Line 55"/>
            <p:cNvSpPr>
              <a:spLocks noChangeShapeType="1"/>
            </p:cNvSpPr>
            <p:nvPr/>
          </p:nvSpPr>
          <p:spPr bwMode="auto">
            <a:xfrm flipH="1">
              <a:off x="4224" y="2976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21" name="Line 56"/>
            <p:cNvSpPr>
              <a:spLocks noChangeShapeType="1"/>
            </p:cNvSpPr>
            <p:nvPr/>
          </p:nvSpPr>
          <p:spPr bwMode="auto">
            <a:xfrm>
              <a:off x="4224" y="31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22" name="Line 57"/>
            <p:cNvSpPr>
              <a:spLocks noChangeShapeType="1"/>
            </p:cNvSpPr>
            <p:nvPr/>
          </p:nvSpPr>
          <p:spPr bwMode="auto">
            <a:xfrm>
              <a:off x="4368" y="297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23" name="Line 58"/>
            <p:cNvSpPr>
              <a:spLocks noChangeShapeType="1"/>
            </p:cNvSpPr>
            <p:nvPr/>
          </p:nvSpPr>
          <p:spPr bwMode="auto">
            <a:xfrm flipV="1">
              <a:off x="4128" y="312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381000" y="5851525"/>
            <a:ext cx="5867400" cy="549275"/>
            <a:chOff x="240" y="3686"/>
            <a:chExt cx="3696" cy="346"/>
          </a:xfrm>
        </p:grpSpPr>
        <p:sp>
          <p:nvSpPr>
            <p:cNvPr id="8213" name="Text Box 61"/>
            <p:cNvSpPr txBox="1">
              <a:spLocks noChangeArrowheads="1"/>
            </p:cNvSpPr>
            <p:nvPr/>
          </p:nvSpPr>
          <p:spPr bwMode="auto">
            <a:xfrm>
              <a:off x="240" y="3686"/>
              <a:ext cx="369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i="0">
                  <a:solidFill>
                    <a:schemeClr val="tx1"/>
                  </a:solidFill>
                </a:rPr>
                <a:t>v</a:t>
              </a:r>
              <a:r>
                <a:rPr kumimoji="0" lang="en-US" i="0" baseline="-25000">
                  <a:solidFill>
                    <a:schemeClr val="tx1"/>
                  </a:solidFill>
                </a:rPr>
                <a:t>o</a:t>
              </a:r>
              <a:r>
                <a:rPr kumimoji="0" lang="en-US" i="0">
                  <a:solidFill>
                    <a:schemeClr val="tx1"/>
                  </a:solidFill>
                </a:rPr>
                <a:t> =   2(0.7)(9.8 m/s</a:t>
              </a:r>
              <a:r>
                <a:rPr kumimoji="0" lang="en-US" i="0" baseline="30000">
                  <a:solidFill>
                    <a:schemeClr val="tx1"/>
                  </a:solidFill>
                </a:rPr>
                <a:t>2</a:t>
              </a:r>
              <a:r>
                <a:rPr kumimoji="0" lang="en-US" i="0">
                  <a:solidFill>
                    <a:schemeClr val="tx1"/>
                  </a:solidFill>
                </a:rPr>
                <a:t>)(25 m)</a:t>
              </a:r>
            </a:p>
          </p:txBody>
        </p:sp>
        <p:grpSp>
          <p:nvGrpSpPr>
            <p:cNvPr id="8214" name="Group 73"/>
            <p:cNvGrpSpPr>
              <a:grpSpLocks/>
            </p:cNvGrpSpPr>
            <p:nvPr/>
          </p:nvGrpSpPr>
          <p:grpSpPr bwMode="auto">
            <a:xfrm>
              <a:off x="960" y="3696"/>
              <a:ext cx="2688" cy="288"/>
              <a:chOff x="960" y="3696"/>
              <a:chExt cx="2688" cy="288"/>
            </a:xfrm>
          </p:grpSpPr>
          <p:sp>
            <p:nvSpPr>
              <p:cNvPr id="8215" name="Line 63"/>
              <p:cNvSpPr>
                <a:spLocks noChangeShapeType="1"/>
              </p:cNvSpPr>
              <p:nvPr/>
            </p:nvSpPr>
            <p:spPr bwMode="auto">
              <a:xfrm flipH="1">
                <a:off x="1056" y="3696"/>
                <a:ext cx="16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16" name="Line 64"/>
              <p:cNvSpPr>
                <a:spLocks noChangeShapeType="1"/>
              </p:cNvSpPr>
              <p:nvPr/>
            </p:nvSpPr>
            <p:spPr bwMode="auto">
              <a:xfrm>
                <a:off x="1056" y="3840"/>
                <a:ext cx="1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17" name="Line 65"/>
              <p:cNvSpPr>
                <a:spLocks noChangeShapeType="1"/>
              </p:cNvSpPr>
              <p:nvPr/>
            </p:nvSpPr>
            <p:spPr bwMode="auto">
              <a:xfrm>
                <a:off x="1200" y="3696"/>
                <a:ext cx="24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18" name="Line 66"/>
              <p:cNvSpPr>
                <a:spLocks noChangeShapeType="1"/>
              </p:cNvSpPr>
              <p:nvPr/>
            </p:nvSpPr>
            <p:spPr bwMode="auto">
              <a:xfrm flipV="1">
                <a:off x="960" y="3840"/>
                <a:ext cx="10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18564" name="Text Box 68"/>
          <p:cNvSpPr txBox="1">
            <a:spLocks noChangeArrowheads="1"/>
          </p:cNvSpPr>
          <p:nvPr/>
        </p:nvSpPr>
        <p:spPr bwMode="auto">
          <a:xfrm>
            <a:off x="6324600" y="5715000"/>
            <a:ext cx="2514600" cy="7683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37160"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000000"/>
                </a:solidFill>
              </a:rPr>
              <a:t>v</a:t>
            </a:r>
            <a:r>
              <a:rPr kumimoji="0" lang="en-US" baseline="-25000">
                <a:solidFill>
                  <a:srgbClr val="000000"/>
                </a:solidFill>
              </a:rPr>
              <a:t>o</a:t>
            </a:r>
            <a:r>
              <a:rPr kumimoji="0" lang="en-US">
                <a:solidFill>
                  <a:srgbClr val="000000"/>
                </a:solidFill>
              </a:rPr>
              <a:t> = </a:t>
            </a:r>
            <a:r>
              <a:rPr kumimoji="0" lang="en-US" i="0">
                <a:solidFill>
                  <a:srgbClr val="000000"/>
                </a:solidFill>
              </a:rPr>
              <a:t>59.9 ft/s</a:t>
            </a:r>
          </a:p>
        </p:txBody>
      </p:sp>
      <p:sp>
        <p:nvSpPr>
          <p:cNvPr id="618571" name="Text Box 75"/>
          <p:cNvSpPr txBox="1">
            <a:spLocks noChangeArrowheads="1"/>
          </p:cNvSpPr>
          <p:nvPr/>
        </p:nvSpPr>
        <p:spPr bwMode="auto">
          <a:xfrm>
            <a:off x="5943600" y="1676400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Work =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K</a:t>
            </a:r>
          </a:p>
        </p:txBody>
      </p: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1524000" y="4267200"/>
            <a:ext cx="5791200" cy="1143000"/>
            <a:chOff x="960" y="2688"/>
            <a:chExt cx="3648" cy="720"/>
          </a:xfrm>
        </p:grpSpPr>
        <p:grpSp>
          <p:nvGrpSpPr>
            <p:cNvPr id="8208" name="Group 80"/>
            <p:cNvGrpSpPr>
              <a:grpSpLocks/>
            </p:cNvGrpSpPr>
            <p:nvPr/>
          </p:nvGrpSpPr>
          <p:grpSpPr bwMode="auto">
            <a:xfrm>
              <a:off x="960" y="2688"/>
              <a:ext cx="3648" cy="720"/>
              <a:chOff x="960" y="2688"/>
              <a:chExt cx="3648" cy="720"/>
            </a:xfrm>
          </p:grpSpPr>
          <p:sp>
            <p:nvSpPr>
              <p:cNvPr id="8210" name="Line 76"/>
              <p:cNvSpPr>
                <a:spLocks noChangeShapeType="1"/>
              </p:cNvSpPr>
              <p:nvPr/>
            </p:nvSpPr>
            <p:spPr bwMode="auto">
              <a:xfrm flipH="1">
                <a:off x="2640" y="2688"/>
                <a:ext cx="1968" cy="72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11" name="Line 78"/>
              <p:cNvSpPr>
                <a:spLocks noChangeShapeType="1"/>
              </p:cNvSpPr>
              <p:nvPr/>
            </p:nvSpPr>
            <p:spPr bwMode="auto">
              <a:xfrm flipH="1">
                <a:off x="1344" y="3408"/>
                <a:ext cx="1296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12" name="Line 79"/>
              <p:cNvSpPr>
                <a:spLocks noChangeShapeType="1"/>
              </p:cNvSpPr>
              <p:nvPr/>
            </p:nvSpPr>
            <p:spPr bwMode="auto">
              <a:xfrm flipH="1" flipV="1">
                <a:off x="960" y="3264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209" name="Line 81"/>
            <p:cNvSpPr>
              <a:spLocks noChangeShapeType="1"/>
            </p:cNvSpPr>
            <p:nvPr/>
          </p:nvSpPr>
          <p:spPr bwMode="auto">
            <a:xfrm>
              <a:off x="1872" y="2688"/>
              <a:ext cx="288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18579" name="Text Box 83"/>
          <p:cNvSpPr txBox="1">
            <a:spLocks noChangeArrowheads="1"/>
          </p:cNvSpPr>
          <p:nvPr/>
        </p:nvSpPr>
        <p:spPr bwMode="auto">
          <a:xfrm>
            <a:off x="1219200" y="4724400"/>
            <a:ext cx="2362200" cy="60642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chemeClr val="tx1"/>
                </a:solidFill>
              </a:rPr>
              <a:t>K =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18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1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618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1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8" grpId="0" build="p" autoUpdateAnimBg="0" advAuto="0"/>
      <p:bldP spid="618526" grpId="0" build="p" autoUpdateAnimBg="0"/>
      <p:bldP spid="618541" grpId="0" build="p" autoUpdateAnimBg="0"/>
      <p:bldP spid="618542" grpId="0" build="p" autoUpdateAnimBg="0"/>
      <p:bldP spid="618546" grpId="0" build="p" autoUpdateAnimBg="0"/>
      <p:bldP spid="618564" grpId="0" animBg="1" autoUpdateAnimBg="0"/>
      <p:bldP spid="618571" grpId="0" autoUpdateAnimBg="0"/>
      <p:bldP spid="6185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200" u="sng" smtClean="0"/>
              <a:t>Example 3:</a:t>
            </a:r>
            <a:r>
              <a:rPr lang="en-US" sz="3200" smtClean="0"/>
              <a:t> </a:t>
            </a:r>
            <a:r>
              <a:rPr lang="en-US" sz="3200" smtClean="0">
                <a:solidFill>
                  <a:schemeClr val="tx1"/>
                </a:solidFill>
              </a:rPr>
              <a:t> A </a:t>
            </a:r>
            <a:r>
              <a:rPr lang="en-US" sz="3200" smtClean="0">
                <a:solidFill>
                  <a:srgbClr val="FFFF00"/>
                </a:solidFill>
              </a:rPr>
              <a:t>4-kg</a:t>
            </a:r>
            <a:r>
              <a:rPr lang="en-US" sz="3200" smtClean="0">
                <a:solidFill>
                  <a:schemeClr val="tx1"/>
                </a:solidFill>
              </a:rPr>
              <a:t> block slides from rest at top to bottom of the </a:t>
            </a:r>
            <a:r>
              <a:rPr lang="en-US" sz="3200" smtClean="0">
                <a:solidFill>
                  <a:srgbClr val="FFFF00"/>
                </a:solidFill>
              </a:rPr>
              <a:t>30</a:t>
            </a:r>
            <a:r>
              <a:rPr lang="en-US" sz="3200" baseline="30000" smtClean="0">
                <a:solidFill>
                  <a:srgbClr val="FFFF00"/>
                </a:solidFill>
              </a:rPr>
              <a:t>0</a:t>
            </a:r>
            <a:r>
              <a:rPr lang="en-US" sz="3200" smtClean="0">
                <a:solidFill>
                  <a:schemeClr val="tx1"/>
                </a:solidFill>
              </a:rPr>
              <a:t> inclined plane.  Find velocity at bottom. </a:t>
            </a:r>
            <a:r>
              <a:rPr lang="en-US" sz="3200" smtClean="0">
                <a:solidFill>
                  <a:srgbClr val="FFFF00"/>
                </a:solidFill>
              </a:rPr>
              <a:t>(</a:t>
            </a:r>
            <a:r>
              <a:rPr lang="en-US" sz="3200" i="1" smtClean="0">
                <a:solidFill>
                  <a:srgbClr val="FFFF00"/>
                </a:solidFill>
              </a:rPr>
              <a:t>h</a:t>
            </a:r>
            <a:r>
              <a:rPr lang="en-US" sz="3200" smtClean="0">
                <a:solidFill>
                  <a:srgbClr val="FFFF00"/>
                </a:solidFill>
              </a:rPr>
              <a:t> = 20 m</a:t>
            </a:r>
            <a:r>
              <a:rPr lang="en-US" sz="3200" smtClean="0">
                <a:solidFill>
                  <a:schemeClr val="tx1"/>
                </a:solidFill>
              </a:rPr>
              <a:t> and </a:t>
            </a:r>
            <a:r>
              <a:rPr lang="en-US" sz="3200" i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3200" i="1" baseline="-25000" smtClean="0">
                <a:solidFill>
                  <a:srgbClr val="FFFF00"/>
                </a:solidFill>
              </a:rPr>
              <a:t>k</a:t>
            </a:r>
            <a:r>
              <a:rPr lang="en-US" sz="3200" smtClean="0">
                <a:solidFill>
                  <a:srgbClr val="FFFF00"/>
                </a:solidFill>
              </a:rPr>
              <a:t> = 0.2</a:t>
            </a:r>
            <a:r>
              <a:rPr lang="en-US" sz="3200" smtClean="0">
                <a:solidFill>
                  <a:schemeClr val="tx1"/>
                </a:solidFill>
              </a:rPr>
              <a:t>)</a:t>
            </a:r>
            <a:endParaRPr lang="en-US" sz="32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133600"/>
            <a:ext cx="2514600" cy="2286000"/>
            <a:chOff x="384" y="1248"/>
            <a:chExt cx="1584" cy="1440"/>
          </a:xfrm>
        </p:grpSpPr>
        <p:sp>
          <p:nvSpPr>
            <p:cNvPr id="655364" name="Rectangle 4"/>
            <p:cNvSpPr>
              <a:spLocks noChangeArrowheads="1"/>
            </p:cNvSpPr>
            <p:nvPr/>
          </p:nvSpPr>
          <p:spPr bwMode="auto">
            <a:xfrm>
              <a:off x="384" y="1248"/>
              <a:ext cx="1584" cy="14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31" name="AutoShape 5"/>
            <p:cNvSpPr>
              <a:spLocks noChangeArrowheads="1"/>
            </p:cNvSpPr>
            <p:nvPr/>
          </p:nvSpPr>
          <p:spPr bwMode="auto">
            <a:xfrm>
              <a:off x="622" y="1665"/>
              <a:ext cx="1108" cy="927"/>
            </a:xfrm>
            <a:prstGeom prst="rtTriangle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6632" name="Rectangle 6"/>
            <p:cNvSpPr>
              <a:spLocks noChangeArrowheads="1"/>
            </p:cNvSpPr>
            <p:nvPr/>
          </p:nvSpPr>
          <p:spPr bwMode="auto">
            <a:xfrm rot="2040067">
              <a:off x="978" y="1897"/>
              <a:ext cx="277" cy="185"/>
            </a:xfrm>
            <a:prstGeom prst="rect">
              <a:avLst/>
            </a:prstGeom>
            <a:solidFill>
              <a:srgbClr val="66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655367" name="Text Box 7"/>
            <p:cNvSpPr txBox="1">
              <a:spLocks noChangeArrowheads="1"/>
            </p:cNvSpPr>
            <p:nvPr/>
          </p:nvSpPr>
          <p:spPr bwMode="auto">
            <a:xfrm>
              <a:off x="384" y="1886"/>
              <a:ext cx="23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>
              <a:off x="1136" y="1990"/>
              <a:ext cx="0" cy="463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 flipV="1">
              <a:off x="1057" y="1711"/>
              <a:ext cx="238" cy="37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 flipH="1" flipV="1">
              <a:off x="820" y="1758"/>
              <a:ext cx="158" cy="139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5371" name="Text Box 11"/>
            <p:cNvSpPr txBox="1">
              <a:spLocks noChangeArrowheads="1"/>
            </p:cNvSpPr>
            <p:nvPr/>
          </p:nvSpPr>
          <p:spPr bwMode="auto">
            <a:xfrm>
              <a:off x="1216" y="2328"/>
              <a:ext cx="3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  <a:r>
                <a:rPr kumimoji="0" lang="en-US" sz="2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kumimoji="0"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5372" name="Text Box 12"/>
            <p:cNvSpPr txBox="1">
              <a:spLocks noChangeArrowheads="1"/>
            </p:cNvSpPr>
            <p:nvPr/>
          </p:nvSpPr>
          <p:spPr bwMode="auto">
            <a:xfrm>
              <a:off x="978" y="1472"/>
              <a:ext cx="3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5373" name="Text Box 13"/>
            <p:cNvSpPr txBox="1">
              <a:spLocks noChangeArrowheads="1"/>
            </p:cNvSpPr>
            <p:nvPr/>
          </p:nvSpPr>
          <p:spPr bwMode="auto">
            <a:xfrm>
              <a:off x="820" y="1427"/>
              <a:ext cx="23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  <p:sp>
          <p:nvSpPr>
            <p:cNvPr id="655374" name="Text Box 14"/>
            <p:cNvSpPr txBox="1">
              <a:spLocks noChangeArrowheads="1"/>
            </p:cNvSpPr>
            <p:nvPr/>
          </p:nvSpPr>
          <p:spPr bwMode="auto">
            <a:xfrm>
              <a:off x="582" y="2215"/>
              <a:ext cx="6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mg</a:t>
              </a:r>
            </a:p>
          </p:txBody>
        </p:sp>
        <p:sp>
          <p:nvSpPr>
            <p:cNvPr id="26641" name="Line 15"/>
            <p:cNvSpPr>
              <a:spLocks noChangeShapeType="1"/>
            </p:cNvSpPr>
            <p:nvPr/>
          </p:nvSpPr>
          <p:spPr bwMode="auto">
            <a:xfrm>
              <a:off x="1008" y="1344"/>
              <a:ext cx="864" cy="72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5376" name="Text Box 16"/>
            <p:cNvSpPr txBox="1">
              <a:spLocks noChangeArrowheads="1"/>
            </p:cNvSpPr>
            <p:nvPr/>
          </p:nvSpPr>
          <p:spPr bwMode="auto">
            <a:xfrm>
              <a:off x="1453" y="1423"/>
              <a:ext cx="27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  <p:sp>
        <p:nvSpPr>
          <p:cNvPr id="655378" name="Text Box 18"/>
          <p:cNvSpPr txBox="1">
            <a:spLocks noChangeArrowheads="1"/>
          </p:cNvSpPr>
          <p:nvPr/>
        </p:nvSpPr>
        <p:spPr bwMode="auto">
          <a:xfrm>
            <a:off x="3429000" y="2057400"/>
            <a:ext cx="5181600" cy="23780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Plan: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must calculate both the resultant work and the net displacement </a:t>
            </a: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Then the velocity can be found from the fact that </a:t>
            </a: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 = </a:t>
            </a: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K.</a:t>
            </a:r>
          </a:p>
        </p:txBody>
      </p:sp>
      <p:sp>
        <p:nvSpPr>
          <p:cNvPr id="655387" name="Text Box 27"/>
          <p:cNvSpPr txBox="1">
            <a:spLocks noChangeArrowheads="1"/>
          </p:cNvSpPr>
          <p:nvPr/>
        </p:nvSpPr>
        <p:spPr bwMode="auto">
          <a:xfrm>
            <a:off x="609600" y="4800600"/>
            <a:ext cx="8305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86100" indent="-3086100">
              <a:defRPr/>
            </a:pP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Resultant work = (Resultant force down the plane)  </a:t>
            </a:r>
            <a:r>
              <a:rPr lang="en-US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(the displacement down the plane)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 build="p" autoUpdateAnimBg="0" advAuto="0"/>
      <p:bldP spid="655378" grpId="0" autoUpdateAnimBg="0"/>
      <p:bldP spid="655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200" u="sng" smtClean="0"/>
              <a:t>Example 3 (Cont.):</a:t>
            </a:r>
            <a:r>
              <a:rPr lang="en-US" sz="3200" smtClean="0"/>
              <a:t> </a:t>
            </a:r>
            <a:r>
              <a:rPr lang="en-US" sz="3200" smtClean="0">
                <a:solidFill>
                  <a:schemeClr val="tx1"/>
                </a:solidFill>
              </a:rPr>
              <a:t> We first find the net displacement </a:t>
            </a:r>
            <a:r>
              <a:rPr lang="en-US" sz="3200" i="1" smtClean="0">
                <a:solidFill>
                  <a:srgbClr val="FFFF00"/>
                </a:solidFill>
              </a:rPr>
              <a:t>x</a:t>
            </a:r>
            <a:r>
              <a:rPr lang="en-US" sz="3200" smtClean="0">
                <a:solidFill>
                  <a:schemeClr val="tx1"/>
                </a:solidFill>
              </a:rPr>
              <a:t> down the plane:</a:t>
            </a:r>
            <a:endParaRPr lang="en-US" sz="32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828800"/>
            <a:ext cx="3276600" cy="2514600"/>
            <a:chOff x="336" y="1152"/>
            <a:chExt cx="2064" cy="1584"/>
          </a:xfrm>
        </p:grpSpPr>
        <p:sp>
          <p:nvSpPr>
            <p:cNvPr id="9232" name="Rectangle 5"/>
            <p:cNvSpPr>
              <a:spLocks noChangeArrowheads="1"/>
            </p:cNvSpPr>
            <p:nvPr/>
          </p:nvSpPr>
          <p:spPr bwMode="auto">
            <a:xfrm>
              <a:off x="336" y="1152"/>
              <a:ext cx="2064" cy="1584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233" name="Group 6"/>
            <p:cNvGrpSpPr>
              <a:grpSpLocks/>
            </p:cNvGrpSpPr>
            <p:nvPr/>
          </p:nvGrpSpPr>
          <p:grpSpPr bwMode="auto">
            <a:xfrm>
              <a:off x="336" y="1200"/>
              <a:ext cx="1920" cy="1392"/>
              <a:chOff x="336" y="1344"/>
              <a:chExt cx="1920" cy="1392"/>
            </a:xfrm>
          </p:grpSpPr>
          <p:sp>
            <p:nvSpPr>
              <p:cNvPr id="9234" name="AutoShape 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1344" cy="960"/>
              </a:xfrm>
              <a:prstGeom prst="rtTriangle">
                <a:avLst/>
              </a:prstGeom>
              <a:solidFill>
                <a:schemeClr val="tx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2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235" name="Rectangle 8"/>
              <p:cNvSpPr>
                <a:spLocks noChangeArrowheads="1"/>
              </p:cNvSpPr>
              <p:nvPr/>
            </p:nvSpPr>
            <p:spPr bwMode="auto">
              <a:xfrm rot="2040067">
                <a:off x="1056" y="2016"/>
                <a:ext cx="336" cy="192"/>
              </a:xfrm>
              <a:prstGeom prst="rect">
                <a:avLst/>
              </a:prstGeom>
              <a:solidFill>
                <a:srgbClr val="66FFCC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CC"/>
                </a:extrusionClr>
              </a:sp3d>
            </p:spPr>
            <p:txBody>
              <a:bodyPr wrap="none" anchor="ctr">
                <a:spAutoFit/>
                <a:flatTx/>
              </a:bodyPr>
              <a:lstStyle/>
              <a:p>
                <a:endParaRPr lang="en-US"/>
              </a:p>
            </p:txBody>
          </p:sp>
          <p:sp>
            <p:nvSpPr>
              <p:cNvPr id="9236" name="Text Box 9"/>
              <p:cNvSpPr txBox="1">
                <a:spLocks noChangeArrowheads="1"/>
              </p:cNvSpPr>
              <p:nvPr/>
            </p:nvSpPr>
            <p:spPr bwMode="auto">
              <a:xfrm>
                <a:off x="336" y="2011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/>
                  <a:t>h</a:t>
                </a:r>
              </a:p>
            </p:txBody>
          </p:sp>
          <p:sp>
            <p:nvSpPr>
              <p:cNvPr id="9237" name="Line 10"/>
              <p:cNvSpPr>
                <a:spLocks noChangeShapeType="1"/>
              </p:cNvSpPr>
              <p:nvPr/>
            </p:nvSpPr>
            <p:spPr bwMode="auto">
              <a:xfrm>
                <a:off x="1248" y="2112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8" name="Line 11"/>
              <p:cNvSpPr>
                <a:spLocks noChangeShapeType="1"/>
              </p:cNvSpPr>
              <p:nvPr/>
            </p:nvSpPr>
            <p:spPr bwMode="auto">
              <a:xfrm flipV="1">
                <a:off x="1152" y="1824"/>
                <a:ext cx="288" cy="384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9" name="Line 12"/>
              <p:cNvSpPr>
                <a:spLocks noChangeShapeType="1"/>
              </p:cNvSpPr>
              <p:nvPr/>
            </p:nvSpPr>
            <p:spPr bwMode="auto">
              <a:xfrm flipH="1" flipV="1">
                <a:off x="864" y="1872"/>
                <a:ext cx="192" cy="144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40" name="Text Box 13"/>
              <p:cNvSpPr txBox="1">
                <a:spLocks noChangeArrowheads="1"/>
              </p:cNvSpPr>
              <p:nvPr/>
            </p:nvSpPr>
            <p:spPr bwMode="auto">
              <a:xfrm>
                <a:off x="1344" y="2448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 sz="2400"/>
                  <a:t>30</a:t>
                </a:r>
                <a:r>
                  <a:rPr kumimoji="0" lang="en-US" sz="2400" baseline="30000"/>
                  <a:t>0</a:t>
                </a:r>
                <a:endParaRPr kumimoji="0" lang="en-US" sz="2400"/>
              </a:p>
            </p:txBody>
          </p:sp>
          <p:sp>
            <p:nvSpPr>
              <p:cNvPr id="9241" name="Text Box 14"/>
              <p:cNvSpPr txBox="1">
                <a:spLocks noChangeArrowheads="1"/>
              </p:cNvSpPr>
              <p:nvPr/>
            </p:nvSpPr>
            <p:spPr bwMode="auto">
              <a:xfrm>
                <a:off x="1056" y="158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 sz="4000"/>
                  <a:t>n</a:t>
                </a:r>
                <a:endParaRPr kumimoji="0" lang="en-US"/>
              </a:p>
            </p:txBody>
          </p:sp>
          <p:sp>
            <p:nvSpPr>
              <p:cNvPr id="9242" name="Text Box 15"/>
              <p:cNvSpPr txBox="1">
                <a:spLocks noChangeArrowheads="1"/>
              </p:cNvSpPr>
              <p:nvPr/>
            </p:nvSpPr>
            <p:spPr bwMode="auto">
              <a:xfrm>
                <a:off x="864" y="1536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/>
                  <a:t>f</a:t>
                </a:r>
              </a:p>
            </p:txBody>
          </p:sp>
          <p:sp>
            <p:nvSpPr>
              <p:cNvPr id="9243" name="Text Box 16"/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76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/>
                  <a:t>mg</a:t>
                </a:r>
              </a:p>
            </p:txBody>
          </p:sp>
          <p:sp>
            <p:nvSpPr>
              <p:cNvPr id="9244" name="Line 17"/>
              <p:cNvSpPr>
                <a:spLocks noChangeShapeType="1"/>
              </p:cNvSpPr>
              <p:nvPr/>
            </p:nvSpPr>
            <p:spPr bwMode="auto">
              <a:xfrm>
                <a:off x="960" y="1344"/>
                <a:ext cx="1296" cy="960"/>
              </a:xfrm>
              <a:prstGeom prst="line">
                <a:avLst/>
              </a:prstGeom>
              <a:noFill/>
              <a:ln w="38100">
                <a:solidFill>
                  <a:srgbClr val="FFFF99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45" name="Text Box 18"/>
              <p:cNvSpPr txBox="1">
                <a:spLocks noChangeArrowheads="1"/>
              </p:cNvSpPr>
              <p:nvPr/>
            </p:nvSpPr>
            <p:spPr bwMode="auto">
              <a:xfrm>
                <a:off x="1632" y="1531"/>
                <a:ext cx="33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/>
                  <a:t>x</a:t>
                </a:r>
              </a:p>
            </p:txBody>
          </p:sp>
        </p:grpSp>
      </p:grpSp>
      <p:sp>
        <p:nvSpPr>
          <p:cNvPr id="656405" name="Text Box 21"/>
          <p:cNvSpPr txBox="1">
            <a:spLocks noChangeArrowheads="1"/>
          </p:cNvSpPr>
          <p:nvPr/>
        </p:nvSpPr>
        <p:spPr bwMode="auto">
          <a:xfrm>
            <a:off x="533400" y="4572000"/>
            <a:ext cx="815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trig, we know that the Sin 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r>
              <a:rPr kumimoji="0" lang="en-US" i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h/x and:</a:t>
            </a:r>
            <a:endParaRPr kumimoji="0"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56411" name="Object 27"/>
          <p:cNvGraphicFramePr>
            <a:graphicFrameLocks noChangeAspect="1"/>
          </p:cNvGraphicFramePr>
          <p:nvPr/>
        </p:nvGraphicFramePr>
        <p:xfrm>
          <a:off x="4233863" y="5262563"/>
          <a:ext cx="3192462" cy="1063625"/>
        </p:xfrm>
        <a:graphic>
          <a:graphicData uri="http://schemas.openxmlformats.org/presentationml/2006/ole">
            <p:oleObj spid="_x0000_s9218" name="Equation" r:id="rId6" imgW="1180800" imgH="393480" progId="Equation.DSMT4">
              <p:embed/>
            </p:oleObj>
          </a:graphicData>
        </a:graphic>
      </p:graphicFrame>
      <p:graphicFrame>
        <p:nvGraphicFramePr>
          <p:cNvPr id="656412" name="Object 28"/>
          <p:cNvGraphicFramePr>
            <a:graphicFrameLocks noChangeAspect="1"/>
          </p:cNvGraphicFramePr>
          <p:nvPr/>
        </p:nvGraphicFramePr>
        <p:xfrm>
          <a:off x="1600200" y="5262563"/>
          <a:ext cx="2057400" cy="1138237"/>
        </p:xfrm>
        <a:graphic>
          <a:graphicData uri="http://schemas.openxmlformats.org/presentationml/2006/ole">
            <p:oleObj spid="_x0000_s9219" name="Equation" r:id="rId7" imgW="711000" imgH="393480" progId="Equation.DSMT4">
              <p:embed/>
            </p:oleObj>
          </a:graphicData>
        </a:graphic>
      </p:graphicFrame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495800" y="1828800"/>
            <a:ext cx="3581400" cy="2514600"/>
            <a:chOff x="2832" y="1152"/>
            <a:chExt cx="2256" cy="1584"/>
          </a:xfrm>
        </p:grpSpPr>
        <p:grpSp>
          <p:nvGrpSpPr>
            <p:cNvPr id="9224" name="Group 30"/>
            <p:cNvGrpSpPr>
              <a:grpSpLocks/>
            </p:cNvGrpSpPr>
            <p:nvPr/>
          </p:nvGrpSpPr>
          <p:grpSpPr bwMode="auto">
            <a:xfrm>
              <a:off x="2832" y="1152"/>
              <a:ext cx="2256" cy="1584"/>
              <a:chOff x="2832" y="1152"/>
              <a:chExt cx="2256" cy="1584"/>
            </a:xfrm>
          </p:grpSpPr>
          <p:sp>
            <p:nvSpPr>
              <p:cNvPr id="9226" name="Rectangle 29"/>
              <p:cNvSpPr>
                <a:spLocks noChangeArrowheads="1"/>
              </p:cNvSpPr>
              <p:nvPr/>
            </p:nvSpPr>
            <p:spPr bwMode="auto">
              <a:xfrm>
                <a:off x="2832" y="1152"/>
                <a:ext cx="2256" cy="1584"/>
              </a:xfrm>
              <a:prstGeom prst="rect">
                <a:avLst/>
              </a:prstGeom>
              <a:solidFill>
                <a:srgbClr val="FFFFCC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227" name="Group 22"/>
              <p:cNvGrpSpPr>
                <a:grpSpLocks/>
              </p:cNvGrpSpPr>
              <p:nvPr/>
            </p:nvGrpSpPr>
            <p:grpSpPr bwMode="auto">
              <a:xfrm>
                <a:off x="2928" y="1296"/>
                <a:ext cx="1776" cy="1177"/>
                <a:chOff x="288" y="3216"/>
                <a:chExt cx="1200" cy="672"/>
              </a:xfrm>
            </p:grpSpPr>
            <p:sp>
              <p:nvSpPr>
                <p:cNvPr id="9228" name="AutoShape 23"/>
                <p:cNvSpPr>
                  <a:spLocks noChangeArrowheads="1"/>
                </p:cNvSpPr>
                <p:nvPr/>
              </p:nvSpPr>
              <p:spPr bwMode="auto">
                <a:xfrm>
                  <a:off x="576" y="3216"/>
                  <a:ext cx="912" cy="672"/>
                </a:xfrm>
                <a:prstGeom prst="rtTriangle">
                  <a:avLst/>
                </a:prstGeom>
                <a:solidFill>
                  <a:srgbClr val="A452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2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8" y="3430"/>
                  <a:ext cx="28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kumimoji="0" lang="en-US">
                      <a:solidFill>
                        <a:schemeClr val="bg2"/>
                      </a:solidFill>
                    </a:rPr>
                    <a:t>h</a:t>
                  </a:r>
                </a:p>
              </p:txBody>
            </p:sp>
            <p:sp>
              <p:nvSpPr>
                <p:cNvPr id="923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12" y="3261"/>
                  <a:ext cx="336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kumimoji="0" lang="en-US">
                      <a:solidFill>
                        <a:schemeClr val="bg2"/>
                      </a:solidFill>
                    </a:rPr>
                    <a:t>x</a:t>
                  </a:r>
                </a:p>
              </p:txBody>
            </p:sp>
            <p:sp>
              <p:nvSpPr>
                <p:cNvPr id="65641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12" y="3701"/>
                  <a:ext cx="480" cy="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30</a:t>
                  </a:r>
                  <a:r>
                    <a:rPr kumimoji="0" lang="en-US" sz="2000" baseline="30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  <a:endParaRPr kumimoji="0" 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  <p:sp>
          <p:nvSpPr>
            <p:cNvPr id="9225" name="Line 31"/>
            <p:cNvSpPr>
              <a:spLocks noChangeShapeType="1"/>
            </p:cNvSpPr>
            <p:nvPr/>
          </p:nvSpPr>
          <p:spPr bwMode="auto">
            <a:xfrm>
              <a:off x="3360" y="1248"/>
              <a:ext cx="1344" cy="115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 autoUpdateAnimBg="0"/>
      <p:bldP spid="65640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3200" u="sng" smtClean="0"/>
              <a:t>Example 3(Cont.):</a:t>
            </a:r>
            <a:r>
              <a:rPr lang="en-US" sz="3200" smtClean="0"/>
              <a:t> </a:t>
            </a:r>
            <a:r>
              <a:rPr lang="en-US" sz="3200" smtClean="0">
                <a:solidFill>
                  <a:schemeClr val="tx1"/>
                </a:solidFill>
              </a:rPr>
              <a:t> Next we find the resultant work on </a:t>
            </a:r>
            <a:r>
              <a:rPr lang="en-US" sz="3200" smtClean="0">
                <a:solidFill>
                  <a:srgbClr val="FFFF99"/>
                </a:solidFill>
              </a:rPr>
              <a:t>4-kg</a:t>
            </a:r>
            <a:r>
              <a:rPr lang="en-US" sz="3200" smtClean="0">
                <a:solidFill>
                  <a:schemeClr val="tx1"/>
                </a:solidFill>
              </a:rPr>
              <a:t> block.  (</a:t>
            </a:r>
            <a:r>
              <a:rPr lang="en-US" sz="3200" i="1" smtClean="0">
                <a:solidFill>
                  <a:srgbClr val="FFFF99"/>
                </a:solidFill>
              </a:rPr>
              <a:t>x </a:t>
            </a:r>
            <a:r>
              <a:rPr lang="en-US" sz="3200" smtClean="0">
                <a:solidFill>
                  <a:srgbClr val="FFFF99"/>
                </a:solidFill>
              </a:rPr>
              <a:t>= 40 m</a:t>
            </a:r>
            <a:r>
              <a:rPr lang="en-US" sz="3200" smtClean="0">
                <a:solidFill>
                  <a:schemeClr val="tx1"/>
                </a:solidFill>
              </a:rPr>
              <a:t> and </a:t>
            </a:r>
            <a:r>
              <a:rPr lang="en-US" sz="3200" i="1" smtClean="0">
                <a:solidFill>
                  <a:srgbClr val="FFFF99"/>
                </a:solidFill>
                <a:latin typeface="Symbol" pitchFamily="18" charset="2"/>
              </a:rPr>
              <a:t>m</a:t>
            </a:r>
            <a:r>
              <a:rPr lang="en-US" sz="3200" i="1" baseline="-25000" smtClean="0">
                <a:solidFill>
                  <a:srgbClr val="FFFF99"/>
                </a:solidFill>
              </a:rPr>
              <a:t>k</a:t>
            </a:r>
            <a:r>
              <a:rPr lang="en-US" sz="3200" smtClean="0">
                <a:solidFill>
                  <a:srgbClr val="FFFF99"/>
                </a:solidFill>
              </a:rPr>
              <a:t> = 0.2</a:t>
            </a:r>
            <a:r>
              <a:rPr lang="en-US" sz="3200" smtClean="0">
                <a:solidFill>
                  <a:schemeClr val="tx1"/>
                </a:solidFill>
              </a:rPr>
              <a:t>)</a:t>
            </a:r>
            <a:endParaRPr lang="en-US" sz="3200" smtClean="0"/>
          </a:p>
        </p:txBody>
      </p:sp>
      <p:sp>
        <p:nvSpPr>
          <p:cNvPr id="657427" name="Text Box 19"/>
          <p:cNvSpPr txBox="1">
            <a:spLocks noChangeArrowheads="1"/>
          </p:cNvSpPr>
          <p:nvPr/>
        </p:nvSpPr>
        <p:spPr bwMode="auto">
          <a:xfrm>
            <a:off x="914400" y="5699125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kumimoji="0"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 kg)(9.8 m/s</a:t>
            </a:r>
            <a:r>
              <a:rPr kumimoji="0" lang="en-US" i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)(cos 30</a:t>
            </a:r>
            <a:r>
              <a:rPr kumimoji="0" lang="en-US" i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kumimoji="0" lang="en-US" i="0">
                <a:solidFill>
                  <a:schemeClr val="tx1"/>
                </a:solidFill>
              </a:rPr>
              <a:t>) = 33.9 N</a:t>
            </a:r>
            <a:endParaRPr kumimoji="0" lang="en-US" i="0" baseline="30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304800" y="1447800"/>
            <a:ext cx="8839200" cy="3276600"/>
            <a:chOff x="192" y="912"/>
            <a:chExt cx="5568" cy="2064"/>
          </a:xfrm>
        </p:grpSpPr>
        <p:grpSp>
          <p:nvGrpSpPr>
            <p:cNvPr id="27654" name="Group 3"/>
            <p:cNvGrpSpPr>
              <a:grpSpLocks/>
            </p:cNvGrpSpPr>
            <p:nvPr/>
          </p:nvGrpSpPr>
          <p:grpSpPr bwMode="auto">
            <a:xfrm>
              <a:off x="624" y="1344"/>
              <a:ext cx="2064" cy="1632"/>
              <a:chOff x="384" y="912"/>
              <a:chExt cx="2064" cy="1632"/>
            </a:xfrm>
          </p:grpSpPr>
          <p:sp>
            <p:nvSpPr>
              <p:cNvPr id="27676" name="Rectangle 4"/>
              <p:cNvSpPr>
                <a:spLocks noChangeArrowheads="1"/>
              </p:cNvSpPr>
              <p:nvPr/>
            </p:nvSpPr>
            <p:spPr bwMode="auto">
              <a:xfrm>
                <a:off x="384" y="912"/>
                <a:ext cx="2016" cy="1632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7677" name="Group 5"/>
              <p:cNvGrpSpPr>
                <a:grpSpLocks/>
              </p:cNvGrpSpPr>
              <p:nvPr/>
            </p:nvGrpSpPr>
            <p:grpSpPr bwMode="auto">
              <a:xfrm>
                <a:off x="384" y="1008"/>
                <a:ext cx="2064" cy="1392"/>
                <a:chOff x="384" y="1008"/>
                <a:chExt cx="2064" cy="1392"/>
              </a:xfrm>
            </p:grpSpPr>
            <p:sp>
              <p:nvSpPr>
                <p:cNvPr id="27678" name="AutoShape 6"/>
                <p:cNvSpPr>
                  <a:spLocks noChangeArrowheads="1"/>
                </p:cNvSpPr>
                <p:nvPr/>
              </p:nvSpPr>
              <p:spPr bwMode="auto">
                <a:xfrm>
                  <a:off x="672" y="1440"/>
                  <a:ext cx="1344" cy="960"/>
                </a:xfrm>
                <a:prstGeom prst="rtTriangle">
                  <a:avLst/>
                </a:prstGeom>
                <a:solidFill>
                  <a:schemeClr val="tx2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tx2"/>
                  </a:extrusionClr>
                </a:sp3d>
              </p:spPr>
              <p:txBody>
                <a:bodyPr wrap="none" anchor="ctr">
                  <a:spAutoFit/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27679" name="Rectangle 7"/>
                <p:cNvSpPr>
                  <a:spLocks noChangeArrowheads="1"/>
                </p:cNvSpPr>
                <p:nvPr/>
              </p:nvSpPr>
              <p:spPr bwMode="auto">
                <a:xfrm rot="2040067">
                  <a:off x="1104" y="1680"/>
                  <a:ext cx="336" cy="192"/>
                </a:xfrm>
                <a:prstGeom prst="rect">
                  <a:avLst/>
                </a:prstGeom>
                <a:solidFill>
                  <a:srgbClr val="66FFCC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FFCC"/>
                  </a:extrusionClr>
                </a:sp3d>
              </p:spPr>
              <p:txBody>
                <a:bodyPr wrap="none" anchor="ctr">
                  <a:spAutoFit/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6574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84" y="1675"/>
                  <a:ext cx="28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</a:t>
                  </a:r>
                </a:p>
              </p:txBody>
            </p:sp>
            <p:sp>
              <p:nvSpPr>
                <p:cNvPr id="27681" name="Line 9"/>
                <p:cNvSpPr>
                  <a:spLocks noChangeShapeType="1"/>
                </p:cNvSpPr>
                <p:nvPr/>
              </p:nvSpPr>
              <p:spPr bwMode="auto">
                <a:xfrm>
                  <a:off x="1296" y="1776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8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200" y="1488"/>
                  <a:ext cx="288" cy="384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83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912" y="1536"/>
                  <a:ext cx="192" cy="144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74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92" y="2112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 sz="2400" i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30</a:t>
                  </a:r>
                  <a:r>
                    <a:rPr kumimoji="0" lang="en-US" sz="2400" i="0" baseline="300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  <a:endParaRPr kumimoji="0" lang="en-US" sz="2400" i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574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04" y="1248"/>
                  <a:ext cx="38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 sz="40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</a:t>
                  </a:r>
                  <a:endParaRPr kumimoji="0"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5742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12" y="1200"/>
                  <a:ext cx="28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f</a:t>
                  </a:r>
                </a:p>
              </p:txBody>
            </p:sp>
            <p:sp>
              <p:nvSpPr>
                <p:cNvPr id="65742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24" y="2016"/>
                  <a:ext cx="76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mg</a:t>
                  </a:r>
                </a:p>
              </p:txBody>
            </p:sp>
            <p:sp>
              <p:nvSpPr>
                <p:cNvPr id="27688" name="Line 16"/>
                <p:cNvSpPr>
                  <a:spLocks noChangeShapeType="1"/>
                </p:cNvSpPr>
                <p:nvPr/>
              </p:nvSpPr>
              <p:spPr bwMode="auto">
                <a:xfrm>
                  <a:off x="1008" y="1008"/>
                  <a:ext cx="1296" cy="960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74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36" y="1056"/>
                  <a:ext cx="912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 sz="24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x = </a:t>
                  </a:r>
                  <a:r>
                    <a:rPr kumimoji="0" lang="en-US" sz="2400" i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40</a:t>
                  </a:r>
                  <a:r>
                    <a:rPr kumimoji="0" lang="en-US" sz="24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</a:t>
                  </a:r>
                  <a:r>
                    <a:rPr kumimoji="0" lang="en-US" sz="2400" i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m</a:t>
                  </a:r>
                  <a:r>
                    <a:rPr kumimoji="0" lang="en-US"/>
                    <a:t> </a:t>
                  </a:r>
                </a:p>
              </p:txBody>
            </p:sp>
          </p:grpSp>
        </p:grpSp>
        <p:sp>
          <p:nvSpPr>
            <p:cNvPr id="657440" name="Text Box 32"/>
            <p:cNvSpPr txBox="1">
              <a:spLocks noChangeArrowheads="1"/>
            </p:cNvSpPr>
            <p:nvPr/>
          </p:nvSpPr>
          <p:spPr bwMode="auto">
            <a:xfrm>
              <a:off x="192" y="912"/>
              <a:ext cx="55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28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Draw free-body diagram to find the resultant force:</a:t>
              </a:r>
              <a:endParaRPr kumimoji="0" lang="en-US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27656" name="Group 93"/>
            <p:cNvGrpSpPr>
              <a:grpSpLocks/>
            </p:cNvGrpSpPr>
            <p:nvPr/>
          </p:nvGrpSpPr>
          <p:grpSpPr bwMode="auto">
            <a:xfrm>
              <a:off x="2928" y="1344"/>
              <a:ext cx="2400" cy="1632"/>
              <a:chOff x="2928" y="1344"/>
              <a:chExt cx="2400" cy="1632"/>
            </a:xfrm>
          </p:grpSpPr>
          <p:grpSp>
            <p:nvGrpSpPr>
              <p:cNvPr id="27662" name="Group 64"/>
              <p:cNvGrpSpPr>
                <a:grpSpLocks/>
              </p:cNvGrpSpPr>
              <p:nvPr/>
            </p:nvGrpSpPr>
            <p:grpSpPr bwMode="auto">
              <a:xfrm>
                <a:off x="2928" y="1344"/>
                <a:ext cx="2400" cy="1632"/>
                <a:chOff x="3360" y="1008"/>
                <a:chExt cx="2400" cy="1632"/>
              </a:xfrm>
            </p:grpSpPr>
            <p:sp>
              <p:nvSpPr>
                <p:cNvPr id="27665" name="Rectangle 24"/>
                <p:cNvSpPr>
                  <a:spLocks noChangeArrowheads="1"/>
                </p:cNvSpPr>
                <p:nvPr/>
              </p:nvSpPr>
              <p:spPr bwMode="auto">
                <a:xfrm>
                  <a:off x="3360" y="1008"/>
                  <a:ext cx="2400" cy="1632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744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656" y="1152"/>
                  <a:ext cx="384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 sz="40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</a:t>
                  </a:r>
                  <a:endParaRPr kumimoji="0"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7667" name="Line 43"/>
                <p:cNvSpPr>
                  <a:spLocks noChangeShapeType="1"/>
                </p:cNvSpPr>
                <p:nvPr/>
              </p:nvSpPr>
              <p:spPr bwMode="auto">
                <a:xfrm>
                  <a:off x="4032" y="1344"/>
                  <a:ext cx="1056" cy="8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6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137" y="1152"/>
                  <a:ext cx="672" cy="10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69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1440"/>
                  <a:ext cx="288" cy="240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70" name="Line 47"/>
                <p:cNvSpPr>
                  <a:spLocks noChangeShapeType="1"/>
                </p:cNvSpPr>
                <p:nvPr/>
              </p:nvSpPr>
              <p:spPr bwMode="auto">
                <a:xfrm>
                  <a:off x="4464" y="1680"/>
                  <a:ext cx="0" cy="624"/>
                </a:xfrm>
                <a:prstGeom prst="line">
                  <a:avLst/>
                </a:prstGeom>
                <a:noFill/>
                <a:ln w="38100">
                  <a:solidFill>
                    <a:srgbClr val="FFFF99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745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080" y="1075"/>
                  <a:ext cx="336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f</a:t>
                  </a:r>
                </a:p>
              </p:txBody>
            </p:sp>
            <p:sp>
              <p:nvSpPr>
                <p:cNvPr id="65745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176" y="2294"/>
                  <a:ext cx="528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mg</a:t>
                  </a:r>
                </a:p>
              </p:txBody>
            </p:sp>
            <p:sp>
              <p:nvSpPr>
                <p:cNvPr id="6574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744" y="2208"/>
                  <a:ext cx="52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 sz="2000" i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30</a:t>
                  </a:r>
                  <a:r>
                    <a:rPr kumimoji="0" lang="en-US" sz="2000" i="0" baseline="300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</a:t>
                  </a:r>
                  <a:endParaRPr kumimoji="0" lang="en-US" i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276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176" y="1968"/>
                  <a:ext cx="192" cy="336"/>
                </a:xfrm>
                <a:prstGeom prst="line">
                  <a:avLst/>
                </a:prstGeom>
                <a:noFill/>
                <a:ln w="28575">
                  <a:solidFill>
                    <a:srgbClr val="FFFF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7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464" y="1248"/>
                  <a:ext cx="288" cy="432"/>
                </a:xfrm>
                <a:prstGeom prst="line">
                  <a:avLst/>
                </a:prstGeom>
                <a:noFill/>
                <a:ln w="57150">
                  <a:solidFill>
                    <a:srgbClr val="FFFF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63" name="Text Box 91"/>
              <p:cNvSpPr txBox="1">
                <a:spLocks noChangeArrowheads="1"/>
              </p:cNvSpPr>
              <p:nvPr/>
            </p:nvSpPr>
            <p:spPr bwMode="auto">
              <a:xfrm>
                <a:off x="4656" y="2256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7664" name="Text Box 92"/>
              <p:cNvSpPr txBox="1">
                <a:spLocks noChangeArrowheads="1"/>
              </p:cNvSpPr>
              <p:nvPr/>
            </p:nvSpPr>
            <p:spPr bwMode="auto">
              <a:xfrm>
                <a:off x="4368" y="1344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grpSp>
          <p:nvGrpSpPr>
            <p:cNvPr id="27657" name="Group 94"/>
            <p:cNvGrpSpPr>
              <a:grpSpLocks/>
            </p:cNvGrpSpPr>
            <p:nvPr/>
          </p:nvGrpSpPr>
          <p:grpSpPr bwMode="auto">
            <a:xfrm>
              <a:off x="2832" y="1920"/>
              <a:ext cx="2592" cy="480"/>
              <a:chOff x="3168" y="1584"/>
              <a:chExt cx="2592" cy="480"/>
            </a:xfrm>
          </p:grpSpPr>
          <p:sp>
            <p:nvSpPr>
              <p:cNvPr id="657503" name="Text Box 95"/>
              <p:cNvSpPr txBox="1">
                <a:spLocks noChangeArrowheads="1"/>
              </p:cNvSpPr>
              <p:nvPr/>
            </p:nvSpPr>
            <p:spPr bwMode="auto">
              <a:xfrm>
                <a:off x="3168" y="1680"/>
                <a:ext cx="12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mg</a:t>
                </a:r>
                <a:r>
                  <a:rPr lang="en-US" sz="2400" i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cos 30</a:t>
                </a:r>
                <a:r>
                  <a:rPr lang="en-US" sz="2400" i="0" baseline="3000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endParaRPr lang="en-US"/>
              </a:p>
            </p:txBody>
          </p:sp>
          <p:sp>
            <p:nvSpPr>
              <p:cNvPr id="27659" name="Line 96"/>
              <p:cNvSpPr>
                <a:spLocks noChangeShapeType="1"/>
              </p:cNvSpPr>
              <p:nvPr/>
            </p:nvSpPr>
            <p:spPr bwMode="auto">
              <a:xfrm flipH="1">
                <a:off x="4128" y="1680"/>
                <a:ext cx="240" cy="384"/>
              </a:xfrm>
              <a:prstGeom prst="line">
                <a:avLst/>
              </a:prstGeom>
              <a:noFill/>
              <a:ln w="38100">
                <a:solidFill>
                  <a:srgbClr val="66FF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60" name="Line 97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336" cy="240"/>
              </a:xfrm>
              <a:prstGeom prst="line">
                <a:avLst/>
              </a:prstGeom>
              <a:noFill/>
              <a:ln w="38100">
                <a:solidFill>
                  <a:srgbClr val="66FF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7506" name="Text Box 98"/>
              <p:cNvSpPr txBox="1">
                <a:spLocks noChangeArrowheads="1"/>
              </p:cNvSpPr>
              <p:nvPr/>
            </p:nvSpPr>
            <p:spPr bwMode="auto">
              <a:xfrm>
                <a:off x="4512" y="1584"/>
                <a:ext cx="12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mg</a:t>
                </a:r>
                <a:r>
                  <a:rPr lang="en-US" sz="2400" i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sin 30</a:t>
                </a:r>
                <a:r>
                  <a:rPr lang="en-US" sz="2400" i="0" baseline="3000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  <a:endParaRPr lang="en-US"/>
              </a:p>
            </p:txBody>
          </p:sp>
        </p:grpSp>
      </p:grpSp>
      <p:sp>
        <p:nvSpPr>
          <p:cNvPr id="657507" name="Text Box 99"/>
          <p:cNvSpPr txBox="1">
            <a:spLocks noChangeArrowheads="1"/>
          </p:cNvSpPr>
          <p:nvPr/>
        </p:nvSpPr>
        <p:spPr bwMode="auto">
          <a:xfrm>
            <a:off x="838200" y="5029200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 kg)(9.8 m/s</a:t>
            </a:r>
            <a:r>
              <a:rPr lang="en-US" i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)(sin 30</a:t>
            </a:r>
            <a:r>
              <a:rPr lang="en-US" i="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i="0">
                <a:solidFill>
                  <a:schemeClr val="tx1"/>
                </a:solidFill>
              </a:rPr>
              <a:t>) = 19.6 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7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7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0" grpId="0" build="p" autoUpdateAnimBg="0" advAuto="0"/>
      <p:bldP spid="657427" grpId="0"/>
      <p:bldP spid="6575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sz="3200" u="sng" smtClean="0"/>
              <a:t>Example 3(Cont.):</a:t>
            </a:r>
            <a:r>
              <a:rPr lang="en-US" sz="3200" smtClean="0"/>
              <a:t> </a:t>
            </a:r>
            <a:r>
              <a:rPr lang="en-US" sz="3200" smtClean="0">
                <a:solidFill>
                  <a:schemeClr val="tx1"/>
                </a:solidFill>
              </a:rPr>
              <a:t> Find the resultant force on </a:t>
            </a:r>
            <a:r>
              <a:rPr lang="en-US" sz="3200" smtClean="0">
                <a:solidFill>
                  <a:srgbClr val="FFFF99"/>
                </a:solidFill>
              </a:rPr>
              <a:t>4-kg</a:t>
            </a:r>
            <a:r>
              <a:rPr lang="en-US" sz="3200" smtClean="0">
                <a:solidFill>
                  <a:schemeClr val="tx1"/>
                </a:solidFill>
              </a:rPr>
              <a:t> block.  (</a:t>
            </a:r>
            <a:r>
              <a:rPr lang="en-US" sz="3200" i="1" smtClean="0">
                <a:solidFill>
                  <a:srgbClr val="FFFF99"/>
                </a:solidFill>
              </a:rPr>
              <a:t>x </a:t>
            </a:r>
            <a:r>
              <a:rPr lang="en-US" sz="3200" smtClean="0">
                <a:solidFill>
                  <a:srgbClr val="FFFF99"/>
                </a:solidFill>
              </a:rPr>
              <a:t>= 40 m</a:t>
            </a:r>
            <a:r>
              <a:rPr lang="en-US" sz="3200" smtClean="0">
                <a:solidFill>
                  <a:schemeClr val="tx1"/>
                </a:solidFill>
              </a:rPr>
              <a:t> and </a:t>
            </a:r>
            <a:r>
              <a:rPr lang="en-US" sz="3200" i="1" smtClean="0">
                <a:solidFill>
                  <a:srgbClr val="FFFF99"/>
                </a:solidFill>
                <a:latin typeface="Symbol" pitchFamily="18" charset="2"/>
              </a:rPr>
              <a:t>m</a:t>
            </a:r>
            <a:r>
              <a:rPr lang="en-US" sz="3200" i="1" baseline="-25000" smtClean="0">
                <a:solidFill>
                  <a:srgbClr val="FFFF99"/>
                </a:solidFill>
              </a:rPr>
              <a:t>k</a:t>
            </a:r>
            <a:r>
              <a:rPr lang="en-US" sz="3200" smtClean="0">
                <a:solidFill>
                  <a:srgbClr val="FFFF99"/>
                </a:solidFill>
              </a:rPr>
              <a:t> = 0.2</a:t>
            </a:r>
            <a:r>
              <a:rPr lang="en-US" sz="3200" smtClean="0">
                <a:solidFill>
                  <a:schemeClr val="tx1"/>
                </a:solidFill>
              </a:rPr>
              <a:t>)</a:t>
            </a:r>
            <a:endParaRPr lang="en-US" sz="3200" smtClean="0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990600" y="1676400"/>
            <a:ext cx="3276600" cy="2362200"/>
            <a:chOff x="624" y="1008"/>
            <a:chExt cx="2064" cy="1488"/>
          </a:xfrm>
        </p:grpSpPr>
        <p:sp>
          <p:nvSpPr>
            <p:cNvPr id="28683" name="Rectangle 22"/>
            <p:cNvSpPr>
              <a:spLocks noChangeArrowheads="1"/>
            </p:cNvSpPr>
            <p:nvPr/>
          </p:nvSpPr>
          <p:spPr bwMode="auto">
            <a:xfrm>
              <a:off x="624" y="1008"/>
              <a:ext cx="1968" cy="148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27" name="Text Box 23"/>
            <p:cNvSpPr txBox="1">
              <a:spLocks noChangeArrowheads="1"/>
            </p:cNvSpPr>
            <p:nvPr/>
          </p:nvSpPr>
          <p:spPr bwMode="auto">
            <a:xfrm>
              <a:off x="1728" y="1152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kumimoji="0"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85" name="Line 24"/>
            <p:cNvSpPr>
              <a:spLocks noChangeShapeType="1"/>
            </p:cNvSpPr>
            <p:nvPr/>
          </p:nvSpPr>
          <p:spPr bwMode="auto">
            <a:xfrm>
              <a:off x="1104" y="1344"/>
              <a:ext cx="105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686" name="Line 25"/>
            <p:cNvSpPr>
              <a:spLocks noChangeShapeType="1"/>
            </p:cNvSpPr>
            <p:nvPr/>
          </p:nvSpPr>
          <p:spPr bwMode="auto">
            <a:xfrm flipH="1">
              <a:off x="1209" y="1152"/>
              <a:ext cx="672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687" name="Line 26"/>
            <p:cNvSpPr>
              <a:spLocks noChangeShapeType="1"/>
            </p:cNvSpPr>
            <p:nvPr/>
          </p:nvSpPr>
          <p:spPr bwMode="auto">
            <a:xfrm flipH="1" flipV="1">
              <a:off x="1248" y="1440"/>
              <a:ext cx="288" cy="24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8" name="Line 27"/>
            <p:cNvSpPr>
              <a:spLocks noChangeShapeType="1"/>
            </p:cNvSpPr>
            <p:nvPr/>
          </p:nvSpPr>
          <p:spPr bwMode="auto">
            <a:xfrm>
              <a:off x="1536" y="1680"/>
              <a:ext cx="0" cy="624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1532" name="Text Box 28"/>
            <p:cNvSpPr txBox="1">
              <a:spLocks noChangeArrowheads="1"/>
            </p:cNvSpPr>
            <p:nvPr/>
          </p:nvSpPr>
          <p:spPr bwMode="auto">
            <a:xfrm>
              <a:off x="1152" y="1075"/>
              <a:ext cx="3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  <p:sp>
          <p:nvSpPr>
            <p:cNvPr id="661533" name="Text Box 29"/>
            <p:cNvSpPr txBox="1">
              <a:spLocks noChangeArrowheads="1"/>
            </p:cNvSpPr>
            <p:nvPr/>
          </p:nvSpPr>
          <p:spPr bwMode="auto">
            <a:xfrm>
              <a:off x="1488" y="211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mg</a:t>
              </a:r>
            </a:p>
          </p:txBody>
        </p:sp>
        <p:sp>
          <p:nvSpPr>
            <p:cNvPr id="661534" name="Text Box 30"/>
            <p:cNvSpPr txBox="1">
              <a:spLocks noChangeArrowheads="1"/>
            </p:cNvSpPr>
            <p:nvPr/>
          </p:nvSpPr>
          <p:spPr bwMode="auto">
            <a:xfrm>
              <a:off x="816" y="2208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2000" i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  <a:r>
                <a:rPr kumimoji="0" lang="en-US" sz="2000" i="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kumimoji="0" lang="en-US" i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92" name="Line 31"/>
            <p:cNvSpPr>
              <a:spLocks noChangeShapeType="1"/>
            </p:cNvSpPr>
            <p:nvPr/>
          </p:nvSpPr>
          <p:spPr bwMode="auto">
            <a:xfrm flipV="1">
              <a:off x="1248" y="1968"/>
              <a:ext cx="192" cy="336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693" name="Line 32"/>
            <p:cNvSpPr>
              <a:spLocks noChangeShapeType="1"/>
            </p:cNvSpPr>
            <p:nvPr/>
          </p:nvSpPr>
          <p:spPr bwMode="auto">
            <a:xfrm flipV="1">
              <a:off x="1536" y="1248"/>
              <a:ext cx="288" cy="432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694" name="Text Box 33"/>
            <p:cNvSpPr txBox="1">
              <a:spLocks noChangeArrowheads="1"/>
            </p:cNvSpPr>
            <p:nvPr/>
          </p:nvSpPr>
          <p:spPr bwMode="auto">
            <a:xfrm>
              <a:off x="2160" y="192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8695" name="Text Box 34"/>
            <p:cNvSpPr txBox="1">
              <a:spLocks noChangeArrowheads="1"/>
            </p:cNvSpPr>
            <p:nvPr/>
          </p:nvSpPr>
          <p:spPr bwMode="auto">
            <a:xfrm>
              <a:off x="1872" y="100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661540" name="Text Box 36"/>
            <p:cNvSpPr txBox="1">
              <a:spLocks noChangeArrowheads="1"/>
            </p:cNvSpPr>
            <p:nvPr/>
          </p:nvSpPr>
          <p:spPr bwMode="auto">
            <a:xfrm>
              <a:off x="672" y="172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400" i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33.9 N</a:t>
              </a:r>
              <a:endParaRPr lang="en-US" i="0"/>
            </a:p>
          </p:txBody>
        </p:sp>
        <p:sp>
          <p:nvSpPr>
            <p:cNvPr id="28697" name="Line 37"/>
            <p:cNvSpPr>
              <a:spLocks noChangeShapeType="1"/>
            </p:cNvSpPr>
            <p:nvPr/>
          </p:nvSpPr>
          <p:spPr bwMode="auto">
            <a:xfrm flipH="1">
              <a:off x="1296" y="1680"/>
              <a:ext cx="240" cy="384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698" name="Line 38"/>
            <p:cNvSpPr>
              <a:spLocks noChangeShapeType="1"/>
            </p:cNvSpPr>
            <p:nvPr/>
          </p:nvSpPr>
          <p:spPr bwMode="auto">
            <a:xfrm>
              <a:off x="1536" y="1680"/>
              <a:ext cx="336" cy="24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1543" name="Text Box 39"/>
            <p:cNvSpPr txBox="1">
              <a:spLocks noChangeArrowheads="1"/>
            </p:cNvSpPr>
            <p:nvPr/>
          </p:nvSpPr>
          <p:spPr bwMode="auto">
            <a:xfrm>
              <a:off x="1440" y="1584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400" i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19.6 N</a:t>
              </a:r>
              <a:endParaRPr lang="en-US" i="0"/>
            </a:p>
          </p:txBody>
        </p:sp>
      </p:grpSp>
      <p:sp>
        <p:nvSpPr>
          <p:cNvPr id="661546" name="Text Box 42"/>
          <p:cNvSpPr txBox="1">
            <a:spLocks noChangeArrowheads="1"/>
          </p:cNvSpPr>
          <p:nvPr/>
        </p:nvSpPr>
        <p:spPr bwMode="auto">
          <a:xfrm>
            <a:off x="4572000" y="1600200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Resultant force down plane:    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19.6 N -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1547" name="Text Box 43"/>
          <p:cNvSpPr txBox="1">
            <a:spLocks noChangeArrowheads="1"/>
          </p:cNvSpPr>
          <p:nvPr/>
        </p:nvSpPr>
        <p:spPr bwMode="auto">
          <a:xfrm>
            <a:off x="4572000" y="25908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Recall that </a:t>
            </a:r>
            <a:r>
              <a:rPr lang="en-US" i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kumimoji="0"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661549" name="Text Box 45"/>
          <p:cNvSpPr txBox="1">
            <a:spLocks noChangeArrowheads="1"/>
          </p:cNvSpPr>
          <p:nvPr/>
        </p:nvSpPr>
        <p:spPr bwMode="auto">
          <a:xfrm>
            <a:off x="4419600" y="3352800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0  or  </a:t>
            </a:r>
            <a:r>
              <a:rPr lang="en-US" sz="4000" i="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i="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33.9 N</a:t>
            </a:r>
            <a:endParaRPr kumimoji="0" lang="en-US" sz="4000" i="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1550" name="Text Box 46"/>
          <p:cNvSpPr txBox="1">
            <a:spLocks noChangeArrowheads="1"/>
          </p:cNvSpPr>
          <p:nvPr/>
        </p:nvSpPr>
        <p:spPr bwMode="auto">
          <a:xfrm>
            <a:off x="381000" y="43434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Resultant Force = </a:t>
            </a:r>
            <a:r>
              <a:rPr lang="en-US" i="0">
                <a:solidFill>
                  <a:schemeClr val="tx1"/>
                </a:solidFill>
              </a:rPr>
              <a:t>19.6 N – </a:t>
            </a:r>
            <a:r>
              <a:rPr lang="en-US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i="0" baseline="-25000">
                <a:solidFill>
                  <a:schemeClr val="tx1"/>
                </a:solidFill>
              </a:rPr>
              <a:t>k</a:t>
            </a:r>
            <a:r>
              <a:rPr lang="en-US" sz="4000">
                <a:solidFill>
                  <a:schemeClr val="tx1"/>
                </a:solidFill>
              </a:rPr>
              <a:t>n</a:t>
            </a:r>
            <a:r>
              <a:rPr lang="en-US" i="0">
                <a:solidFill>
                  <a:schemeClr val="tx1"/>
                </a:solidFill>
              </a:rPr>
              <a:t> ;   and   </a:t>
            </a:r>
            <a:r>
              <a:rPr lang="en-US" i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i="0" baseline="-25000">
                <a:solidFill>
                  <a:schemeClr val="tx1"/>
                </a:solidFill>
              </a:rPr>
              <a:t>k</a:t>
            </a:r>
            <a:r>
              <a:rPr lang="en-US" i="0">
                <a:solidFill>
                  <a:schemeClr val="tx1"/>
                </a:solidFill>
              </a:rPr>
              <a:t> = 0.2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81000" y="5181600"/>
            <a:ext cx="8763000" cy="1311275"/>
            <a:chOff x="240" y="3264"/>
            <a:chExt cx="5520" cy="826"/>
          </a:xfrm>
        </p:grpSpPr>
        <p:sp>
          <p:nvSpPr>
            <p:cNvPr id="28681" name="Text Box 47"/>
            <p:cNvSpPr txBox="1">
              <a:spLocks noChangeArrowheads="1"/>
            </p:cNvSpPr>
            <p:nvPr/>
          </p:nvSpPr>
          <p:spPr bwMode="auto">
            <a:xfrm>
              <a:off x="240" y="3264"/>
              <a:ext cx="552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Resultant Force = </a:t>
              </a:r>
              <a:r>
                <a:rPr lang="en-US" i="0">
                  <a:solidFill>
                    <a:schemeClr val="tx1"/>
                  </a:solidFill>
                </a:rPr>
                <a:t>19.6 N – (0.2)(33.9 N) = 12.8 N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682" name="Text Box 48"/>
            <p:cNvSpPr txBox="1">
              <a:spLocks noChangeArrowheads="1"/>
            </p:cNvSpPr>
            <p:nvPr/>
          </p:nvSpPr>
          <p:spPr bwMode="auto">
            <a:xfrm>
              <a:off x="1008" y="3744"/>
              <a:ext cx="41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Resultant Force Down Plane = </a:t>
              </a:r>
              <a:r>
                <a:rPr lang="en-US" i="0">
                  <a:solidFill>
                    <a:srgbClr val="FFFF00"/>
                  </a:solidFill>
                </a:rPr>
                <a:t>12.8 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1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1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1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build="p" autoUpdateAnimBg="0" advAuto="0"/>
      <p:bldP spid="661546" grpId="0"/>
      <p:bldP spid="661547" grpId="0"/>
      <p:bldP spid="661549" grpId="0"/>
      <p:bldP spid="6615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3600" u="sng" smtClean="0"/>
              <a:t>Example 3 (Cont.):</a:t>
            </a:r>
            <a:r>
              <a:rPr lang="en-US" sz="3600" smtClean="0"/>
              <a:t> </a:t>
            </a:r>
            <a:r>
              <a:rPr lang="en-US" sz="3600" smtClean="0">
                <a:solidFill>
                  <a:schemeClr val="tx1"/>
                </a:solidFill>
              </a:rPr>
              <a:t>The resultant work on </a:t>
            </a:r>
            <a:r>
              <a:rPr lang="en-US" sz="3600" smtClean="0">
                <a:solidFill>
                  <a:srgbClr val="FFFF99"/>
                </a:solidFill>
              </a:rPr>
              <a:t>4-kg</a:t>
            </a:r>
            <a:r>
              <a:rPr lang="en-US" sz="3600" smtClean="0">
                <a:solidFill>
                  <a:schemeClr val="tx1"/>
                </a:solidFill>
              </a:rPr>
              <a:t> block.  (</a:t>
            </a:r>
            <a:r>
              <a:rPr lang="en-US" sz="3600" i="1" smtClean="0">
                <a:solidFill>
                  <a:srgbClr val="FFFF99"/>
                </a:solidFill>
              </a:rPr>
              <a:t>x</a:t>
            </a:r>
            <a:r>
              <a:rPr lang="en-US" sz="3600" smtClean="0">
                <a:solidFill>
                  <a:srgbClr val="FFFF99"/>
                </a:solidFill>
              </a:rPr>
              <a:t> = 40 m</a:t>
            </a:r>
            <a:r>
              <a:rPr lang="en-US" sz="3600" smtClean="0">
                <a:solidFill>
                  <a:schemeClr val="tx1"/>
                </a:solidFill>
              </a:rPr>
              <a:t> and </a:t>
            </a:r>
            <a:r>
              <a:rPr lang="en-US" sz="3600" i="1" smtClean="0">
                <a:solidFill>
                  <a:srgbClr val="FFFF99"/>
                </a:solidFill>
              </a:rPr>
              <a:t>F</a:t>
            </a:r>
            <a:r>
              <a:rPr lang="en-US" sz="3600" i="1" baseline="-25000" smtClean="0">
                <a:solidFill>
                  <a:srgbClr val="FFFF99"/>
                </a:solidFill>
              </a:rPr>
              <a:t>R</a:t>
            </a:r>
            <a:r>
              <a:rPr lang="en-US" sz="3600" smtClean="0">
                <a:solidFill>
                  <a:srgbClr val="FFFF99"/>
                </a:solidFill>
              </a:rPr>
              <a:t> = 12.8 N</a:t>
            </a:r>
            <a:r>
              <a:rPr lang="en-US" sz="3600" smtClean="0">
                <a:solidFill>
                  <a:schemeClr val="tx1"/>
                </a:solidFill>
              </a:rPr>
              <a:t>)</a:t>
            </a:r>
            <a:endParaRPr lang="en-US" sz="3600" smtClean="0"/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4038600" y="1371600"/>
            <a:ext cx="350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(Work)</a:t>
            </a:r>
            <a:r>
              <a:rPr kumimoji="0"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0245" name="Rectangle 24"/>
          <p:cNvSpPr>
            <a:spLocks noChangeArrowheads="1"/>
          </p:cNvSpPr>
          <p:nvPr/>
        </p:nvSpPr>
        <p:spPr bwMode="auto">
          <a:xfrm>
            <a:off x="914400" y="1295400"/>
            <a:ext cx="2819400" cy="24384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6" name="AutoShape 25"/>
          <p:cNvSpPr>
            <a:spLocks noChangeArrowheads="1"/>
          </p:cNvSpPr>
          <p:nvPr/>
        </p:nvSpPr>
        <p:spPr bwMode="auto">
          <a:xfrm>
            <a:off x="1295400" y="2057400"/>
            <a:ext cx="2133600" cy="1524000"/>
          </a:xfrm>
          <a:prstGeom prst="rtTriangle">
            <a:avLst/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spAutoFit/>
            <a:flatTx/>
          </a:bodyPr>
          <a:lstStyle/>
          <a:p>
            <a:endParaRPr lang="en-US"/>
          </a:p>
        </p:txBody>
      </p:sp>
      <p:sp>
        <p:nvSpPr>
          <p:cNvPr id="10247" name="Rectangle 26"/>
          <p:cNvSpPr>
            <a:spLocks noChangeArrowheads="1"/>
          </p:cNvSpPr>
          <p:nvPr/>
        </p:nvSpPr>
        <p:spPr bwMode="auto">
          <a:xfrm rot="2040067">
            <a:off x="1981200" y="2438400"/>
            <a:ext cx="533400" cy="304800"/>
          </a:xfrm>
          <a:prstGeom prst="rect">
            <a:avLst/>
          </a:prstGeom>
          <a:solidFill>
            <a:srgbClr val="66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CC"/>
            </a:extrusionClr>
          </a:sp3d>
        </p:spPr>
        <p:txBody>
          <a:bodyPr wrap="none" anchor="ctr">
            <a:spAutoFit/>
            <a:flatTx/>
          </a:bodyPr>
          <a:lstStyle/>
          <a:p>
            <a:endParaRPr lang="en-US"/>
          </a:p>
        </p:txBody>
      </p:sp>
      <p:sp>
        <p:nvSpPr>
          <p:cNvPr id="659483" name="Text Box 27"/>
          <p:cNvSpPr txBox="1">
            <a:spLocks noChangeArrowheads="1"/>
          </p:cNvSpPr>
          <p:nvPr/>
        </p:nvSpPr>
        <p:spPr bwMode="auto">
          <a:xfrm>
            <a:off x="2590800" y="2438400"/>
            <a:ext cx="83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kumimoji="0" 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kumimoji="0"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9" name="Line 28"/>
          <p:cNvSpPr>
            <a:spLocks noChangeShapeType="1"/>
          </p:cNvSpPr>
          <p:nvPr/>
        </p:nvSpPr>
        <p:spPr bwMode="auto">
          <a:xfrm>
            <a:off x="2286000" y="2590800"/>
            <a:ext cx="533400" cy="3810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9487" name="Text Box 31"/>
          <p:cNvSpPr txBox="1">
            <a:spLocks noChangeArrowheads="1"/>
          </p:cNvSpPr>
          <p:nvPr/>
        </p:nvSpPr>
        <p:spPr bwMode="auto">
          <a:xfrm>
            <a:off x="2438400" y="3124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r>
              <a:rPr kumimoji="0"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kumimoji="0"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1" name="Line 35"/>
          <p:cNvSpPr>
            <a:spLocks noChangeShapeType="1"/>
          </p:cNvSpPr>
          <p:nvPr/>
        </p:nvSpPr>
        <p:spPr bwMode="auto">
          <a:xfrm>
            <a:off x="1981200" y="1524000"/>
            <a:ext cx="1524000" cy="11430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9492" name="Text Box 36"/>
          <p:cNvSpPr txBox="1">
            <a:spLocks noChangeArrowheads="1"/>
          </p:cNvSpPr>
          <p:nvPr/>
        </p:nvSpPr>
        <p:spPr bwMode="auto">
          <a:xfrm>
            <a:off x="2895600" y="18288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659494" name="Text Box 38"/>
          <p:cNvSpPr txBox="1">
            <a:spLocks noChangeArrowheads="1"/>
          </p:cNvSpPr>
          <p:nvPr/>
        </p:nvSpPr>
        <p:spPr bwMode="auto">
          <a:xfrm>
            <a:off x="4191000" y="2209800"/>
            <a:ext cx="510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Net Work = </a:t>
            </a:r>
            <a:r>
              <a:rPr lang="en-US" i="0">
                <a:solidFill>
                  <a:schemeClr val="tx1"/>
                </a:solidFill>
              </a:rPr>
              <a:t>(12.8 N)(40 m)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59495" name="Text Box 39"/>
          <p:cNvSpPr txBox="1">
            <a:spLocks noChangeArrowheads="1"/>
          </p:cNvSpPr>
          <p:nvPr/>
        </p:nvSpPr>
        <p:spPr bwMode="auto">
          <a:xfrm>
            <a:off x="4267200" y="3124200"/>
            <a:ext cx="335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Net Work = </a:t>
            </a:r>
            <a:r>
              <a:rPr lang="en-US" i="0">
                <a:solidFill>
                  <a:schemeClr val="tx1"/>
                </a:solidFill>
              </a:rPr>
              <a:t>512 J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85800" y="4114800"/>
            <a:ext cx="8077200" cy="2209800"/>
            <a:chOff x="432" y="2592"/>
            <a:chExt cx="5088" cy="1392"/>
          </a:xfrm>
        </p:grpSpPr>
        <p:sp>
          <p:nvSpPr>
            <p:cNvPr id="10259" name="Text Box 40"/>
            <p:cNvSpPr txBox="1">
              <a:spLocks noChangeArrowheads="1"/>
            </p:cNvSpPr>
            <p:nvPr/>
          </p:nvSpPr>
          <p:spPr bwMode="auto">
            <a:xfrm>
              <a:off x="432" y="2592"/>
              <a:ext cx="508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Finally, we are able to apply the work-energy theorem to find the final velocity:</a:t>
              </a:r>
            </a:p>
          </p:txBody>
        </p:sp>
        <p:grpSp>
          <p:nvGrpSpPr>
            <p:cNvPr id="10260" name="Group 41"/>
            <p:cNvGrpSpPr>
              <a:grpSpLocks/>
            </p:cNvGrpSpPr>
            <p:nvPr/>
          </p:nvGrpSpPr>
          <p:grpSpPr bwMode="auto">
            <a:xfrm>
              <a:off x="1632" y="3360"/>
              <a:ext cx="2640" cy="624"/>
              <a:chOff x="2640" y="1152"/>
              <a:chExt cx="2640" cy="624"/>
            </a:xfrm>
          </p:grpSpPr>
          <p:sp>
            <p:nvSpPr>
              <p:cNvPr id="659498" name="Rectangle 42"/>
              <p:cNvSpPr>
                <a:spLocks noChangeArrowheads="1"/>
              </p:cNvSpPr>
              <p:nvPr/>
            </p:nvSpPr>
            <p:spPr bwMode="auto">
              <a:xfrm>
                <a:off x="2640" y="1152"/>
                <a:ext cx="2640" cy="624"/>
              </a:xfrm>
              <a:prstGeom prst="rect">
                <a:avLst/>
              </a:prstGeom>
              <a:solidFill>
                <a:srgbClr val="FFFFCC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graphicFrame>
            <p:nvGraphicFramePr>
              <p:cNvPr id="10242" name="Object 43"/>
              <p:cNvGraphicFramePr>
                <a:graphicFrameLocks noChangeAspect="1"/>
              </p:cNvGraphicFramePr>
              <p:nvPr/>
            </p:nvGraphicFramePr>
            <p:xfrm>
              <a:off x="2736" y="1248"/>
              <a:ext cx="2448" cy="466"/>
            </p:xfrm>
            <a:graphic>
              <a:graphicData uri="http://schemas.openxmlformats.org/presentationml/2006/ole">
                <p:oleObj spid="_x0000_s10242" name="Equation" r:id="rId6" imgW="1333440" imgH="253800" progId="Equation.DSMT4">
                  <p:embed/>
                </p:oleObj>
              </a:graphicData>
            </a:graphic>
          </p:graphicFrame>
        </p:grp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410200" y="4800600"/>
            <a:ext cx="1828800" cy="1676400"/>
            <a:chOff x="3408" y="3024"/>
            <a:chExt cx="1152" cy="1056"/>
          </a:xfrm>
        </p:grpSpPr>
        <p:sp>
          <p:nvSpPr>
            <p:cNvPr id="10257" name="Line 49"/>
            <p:cNvSpPr>
              <a:spLocks noChangeShapeType="1"/>
            </p:cNvSpPr>
            <p:nvPr/>
          </p:nvSpPr>
          <p:spPr bwMode="auto">
            <a:xfrm flipV="1">
              <a:off x="3408" y="3216"/>
              <a:ext cx="768" cy="864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58" name="Text Box 50"/>
            <p:cNvSpPr txBox="1">
              <a:spLocks noChangeArrowheads="1"/>
            </p:cNvSpPr>
            <p:nvPr/>
          </p:nvSpPr>
          <p:spPr bwMode="auto">
            <a:xfrm>
              <a:off x="4176" y="3024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solidFill>
                    <a:srgbClr val="66FF33"/>
                  </a:solidFill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8" grpId="0" build="p" autoUpdateAnimBg="0" advAuto="0"/>
      <p:bldP spid="659462" grpId="0" build="p" autoUpdateAnimBg="0"/>
      <p:bldP spid="659494" grpId="0"/>
      <p:bldP spid="6594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200" u="sng" smtClean="0"/>
              <a:t>Example 3 (Cont.):</a:t>
            </a:r>
            <a:r>
              <a:rPr lang="en-US" sz="3200" smtClean="0"/>
              <a:t> </a:t>
            </a:r>
            <a:r>
              <a:rPr lang="en-US" sz="3200" smtClean="0">
                <a:solidFill>
                  <a:schemeClr val="tx1"/>
                </a:solidFill>
              </a:rPr>
              <a:t> A </a:t>
            </a:r>
            <a:r>
              <a:rPr lang="en-US" sz="3200" smtClean="0">
                <a:solidFill>
                  <a:srgbClr val="FFFF00"/>
                </a:solidFill>
              </a:rPr>
              <a:t>4-kg</a:t>
            </a:r>
            <a:r>
              <a:rPr lang="en-US" sz="3200" smtClean="0">
                <a:solidFill>
                  <a:schemeClr val="tx1"/>
                </a:solidFill>
              </a:rPr>
              <a:t> block slides from rest at top to bottom of the </a:t>
            </a:r>
            <a:r>
              <a:rPr lang="en-US" sz="3200" smtClean="0">
                <a:solidFill>
                  <a:srgbClr val="FFFF00"/>
                </a:solidFill>
              </a:rPr>
              <a:t>30</a:t>
            </a:r>
            <a:r>
              <a:rPr lang="en-US" sz="3200" baseline="30000" smtClean="0">
                <a:solidFill>
                  <a:srgbClr val="FFFF00"/>
                </a:solidFill>
              </a:rPr>
              <a:t>0</a:t>
            </a:r>
            <a:r>
              <a:rPr lang="en-US" sz="3200" smtClean="0">
                <a:solidFill>
                  <a:schemeClr val="tx1"/>
                </a:solidFill>
              </a:rPr>
              <a:t> plane.  Find velocity at bottom. </a:t>
            </a:r>
            <a:r>
              <a:rPr lang="en-US" sz="3200" smtClean="0">
                <a:solidFill>
                  <a:srgbClr val="FFFF00"/>
                </a:solidFill>
              </a:rPr>
              <a:t>(</a:t>
            </a:r>
            <a:r>
              <a:rPr lang="en-US" sz="3200" i="1" smtClean="0">
                <a:solidFill>
                  <a:srgbClr val="FFFF00"/>
                </a:solidFill>
              </a:rPr>
              <a:t>h</a:t>
            </a:r>
            <a:r>
              <a:rPr lang="en-US" sz="3200" smtClean="0">
                <a:solidFill>
                  <a:srgbClr val="FFFF00"/>
                </a:solidFill>
              </a:rPr>
              <a:t> = 20 m</a:t>
            </a:r>
            <a:r>
              <a:rPr lang="en-US" sz="3200" smtClean="0">
                <a:solidFill>
                  <a:schemeClr val="tx1"/>
                </a:solidFill>
              </a:rPr>
              <a:t> and </a:t>
            </a:r>
            <a:r>
              <a:rPr lang="en-US" sz="3200" i="1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3200" i="1" baseline="-25000" smtClean="0">
                <a:solidFill>
                  <a:srgbClr val="FFFF00"/>
                </a:solidFill>
              </a:rPr>
              <a:t>k</a:t>
            </a:r>
            <a:r>
              <a:rPr lang="en-US" sz="3200" smtClean="0">
                <a:solidFill>
                  <a:srgbClr val="FFFF00"/>
                </a:solidFill>
              </a:rPr>
              <a:t> = 0.2</a:t>
            </a:r>
            <a:r>
              <a:rPr lang="en-US" sz="3200" smtClean="0">
                <a:solidFill>
                  <a:schemeClr val="tx1"/>
                </a:solidFill>
              </a:rPr>
              <a:t>)</a:t>
            </a:r>
            <a:endParaRPr lang="en-US" sz="3200" smtClean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09600" y="1981200"/>
            <a:ext cx="2514600" cy="2286000"/>
            <a:chOff x="384" y="1248"/>
            <a:chExt cx="1584" cy="1440"/>
          </a:xfrm>
        </p:grpSpPr>
        <p:sp>
          <p:nvSpPr>
            <p:cNvPr id="617517" name="Rectangle 45"/>
            <p:cNvSpPr>
              <a:spLocks noChangeArrowheads="1"/>
            </p:cNvSpPr>
            <p:nvPr/>
          </p:nvSpPr>
          <p:spPr bwMode="auto">
            <a:xfrm>
              <a:off x="384" y="1248"/>
              <a:ext cx="1584" cy="14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10" name="AutoShape 5"/>
            <p:cNvSpPr>
              <a:spLocks noChangeArrowheads="1"/>
            </p:cNvSpPr>
            <p:nvPr/>
          </p:nvSpPr>
          <p:spPr bwMode="auto">
            <a:xfrm>
              <a:off x="622" y="1665"/>
              <a:ext cx="1108" cy="927"/>
            </a:xfrm>
            <a:prstGeom prst="rtTriangle">
              <a:avLst/>
            </a:pr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 rot="2040067">
              <a:off x="978" y="1897"/>
              <a:ext cx="277" cy="185"/>
            </a:xfrm>
            <a:prstGeom prst="rect">
              <a:avLst/>
            </a:prstGeom>
            <a:solidFill>
              <a:srgbClr val="66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CC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617479" name="Text Box 7"/>
            <p:cNvSpPr txBox="1">
              <a:spLocks noChangeArrowheads="1"/>
            </p:cNvSpPr>
            <p:nvPr/>
          </p:nvSpPr>
          <p:spPr bwMode="auto">
            <a:xfrm>
              <a:off x="384" y="1886"/>
              <a:ext cx="23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29713" name="Line 8"/>
            <p:cNvSpPr>
              <a:spLocks noChangeShapeType="1"/>
            </p:cNvSpPr>
            <p:nvPr/>
          </p:nvSpPr>
          <p:spPr bwMode="auto">
            <a:xfrm>
              <a:off x="1136" y="1990"/>
              <a:ext cx="0" cy="463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 flipV="1">
              <a:off x="1057" y="1711"/>
              <a:ext cx="238" cy="371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15" name="Line 10"/>
            <p:cNvSpPr>
              <a:spLocks noChangeShapeType="1"/>
            </p:cNvSpPr>
            <p:nvPr/>
          </p:nvSpPr>
          <p:spPr bwMode="auto">
            <a:xfrm flipH="1" flipV="1">
              <a:off x="820" y="1758"/>
              <a:ext cx="158" cy="139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7483" name="Text Box 11"/>
            <p:cNvSpPr txBox="1">
              <a:spLocks noChangeArrowheads="1"/>
            </p:cNvSpPr>
            <p:nvPr/>
          </p:nvSpPr>
          <p:spPr bwMode="auto">
            <a:xfrm>
              <a:off x="1216" y="2328"/>
              <a:ext cx="3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30</a:t>
              </a:r>
              <a:r>
                <a:rPr kumimoji="0" lang="en-US" sz="2000" baseline="30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  <a:endParaRPr kumimoji="0"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84" name="Text Box 12"/>
            <p:cNvSpPr txBox="1">
              <a:spLocks noChangeArrowheads="1"/>
            </p:cNvSpPr>
            <p:nvPr/>
          </p:nvSpPr>
          <p:spPr bwMode="auto">
            <a:xfrm>
              <a:off x="978" y="1472"/>
              <a:ext cx="3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4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85" name="Text Box 13"/>
            <p:cNvSpPr txBox="1">
              <a:spLocks noChangeArrowheads="1"/>
            </p:cNvSpPr>
            <p:nvPr/>
          </p:nvSpPr>
          <p:spPr bwMode="auto">
            <a:xfrm>
              <a:off x="820" y="1427"/>
              <a:ext cx="23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</a:p>
          </p:txBody>
        </p:sp>
        <p:sp>
          <p:nvSpPr>
            <p:cNvPr id="617486" name="Text Box 14"/>
            <p:cNvSpPr txBox="1">
              <a:spLocks noChangeArrowheads="1"/>
            </p:cNvSpPr>
            <p:nvPr/>
          </p:nvSpPr>
          <p:spPr bwMode="auto">
            <a:xfrm>
              <a:off x="582" y="2215"/>
              <a:ext cx="6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mg</a:t>
              </a:r>
            </a:p>
          </p:txBody>
        </p:sp>
        <p:sp>
          <p:nvSpPr>
            <p:cNvPr id="29720" name="Line 15"/>
            <p:cNvSpPr>
              <a:spLocks noChangeShapeType="1"/>
            </p:cNvSpPr>
            <p:nvPr/>
          </p:nvSpPr>
          <p:spPr bwMode="auto">
            <a:xfrm>
              <a:off x="1008" y="1344"/>
              <a:ext cx="864" cy="72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488" name="Text Box 16"/>
            <p:cNvSpPr txBox="1">
              <a:spLocks noChangeArrowheads="1"/>
            </p:cNvSpPr>
            <p:nvPr/>
          </p:nvSpPr>
          <p:spPr bwMode="auto">
            <a:xfrm>
              <a:off x="1453" y="1423"/>
              <a:ext cx="27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  <p:sp>
        <p:nvSpPr>
          <p:cNvPr id="617507" name="Text Box 35"/>
          <p:cNvSpPr txBox="1">
            <a:spLocks noChangeArrowheads="1"/>
          </p:cNvSpPr>
          <p:nvPr/>
        </p:nvSpPr>
        <p:spPr bwMode="auto">
          <a:xfrm>
            <a:off x="3429000" y="2270125"/>
            <a:ext cx="5105400" cy="5492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Resultant Work = </a:t>
            </a:r>
            <a:r>
              <a:rPr kumimoji="0" lang="en-US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512 J</a:t>
            </a:r>
            <a:endParaRPr kumimoji="0"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508" name="Text Box 36"/>
          <p:cNvSpPr txBox="1">
            <a:spLocks noChangeArrowheads="1"/>
          </p:cNvSpPr>
          <p:nvPr/>
        </p:nvSpPr>
        <p:spPr bwMode="auto">
          <a:xfrm>
            <a:off x="3733800" y="2955925"/>
            <a:ext cx="495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 done on block equals the change in K. E. of block.</a:t>
            </a:r>
          </a:p>
        </p:txBody>
      </p:sp>
      <p:sp>
        <p:nvSpPr>
          <p:cNvPr id="617509" name="Text Box 37"/>
          <p:cNvSpPr txBox="1">
            <a:spLocks noChangeArrowheads="1"/>
          </p:cNvSpPr>
          <p:nvPr/>
        </p:nvSpPr>
        <p:spPr bwMode="auto">
          <a:xfrm>
            <a:off x="457200" y="4572000"/>
            <a:ext cx="4724400" cy="760413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tIns="137160" bIns="137160" anchor="ctr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½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mv</a:t>
            </a:r>
            <a:r>
              <a:rPr lang="en-US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½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mv</a:t>
            </a:r>
            <a:r>
              <a:rPr lang="en-US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Work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209800" y="4267200"/>
            <a:ext cx="1447800" cy="1066800"/>
            <a:chOff x="1824" y="1200"/>
            <a:chExt cx="912" cy="672"/>
          </a:xfrm>
        </p:grpSpPr>
        <p:sp>
          <p:nvSpPr>
            <p:cNvPr id="29707" name="Line 39"/>
            <p:cNvSpPr>
              <a:spLocks noChangeShapeType="1"/>
            </p:cNvSpPr>
            <p:nvPr/>
          </p:nvSpPr>
          <p:spPr bwMode="auto">
            <a:xfrm flipV="1">
              <a:off x="1824" y="1440"/>
              <a:ext cx="624" cy="432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708" name="Text Box 40"/>
            <p:cNvSpPr txBox="1">
              <a:spLocks noChangeArrowheads="1"/>
            </p:cNvSpPr>
            <p:nvPr/>
          </p:nvSpPr>
          <p:spPr bwMode="auto">
            <a:xfrm>
              <a:off x="2400" y="1200"/>
              <a:ext cx="3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>
                  <a:solidFill>
                    <a:srgbClr val="66FF66"/>
                  </a:solidFill>
                </a:rPr>
                <a:t>0</a:t>
              </a:r>
              <a:endParaRPr kumimoji="0" lang="en-US"/>
            </a:p>
          </p:txBody>
        </p:sp>
      </p:grpSp>
      <p:sp>
        <p:nvSpPr>
          <p:cNvPr id="617513" name="Text Box 41"/>
          <p:cNvSpPr txBox="1">
            <a:spLocks noChangeArrowheads="1"/>
          </p:cNvSpPr>
          <p:nvPr/>
        </p:nvSpPr>
        <p:spPr bwMode="auto">
          <a:xfrm>
            <a:off x="5410200" y="46482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½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mv</a:t>
            </a:r>
            <a:r>
              <a:rPr lang="en-US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kumimoji="0" lang="en-US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512 J</a:t>
            </a:r>
          </a:p>
        </p:txBody>
      </p:sp>
      <p:sp>
        <p:nvSpPr>
          <p:cNvPr id="617514" name="Text Box 42"/>
          <p:cNvSpPr txBox="1">
            <a:spLocks noChangeArrowheads="1"/>
          </p:cNvSpPr>
          <p:nvPr/>
        </p:nvSpPr>
        <p:spPr bwMode="auto">
          <a:xfrm>
            <a:off x="685800" y="5654675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½</a:t>
            </a:r>
            <a:r>
              <a:rPr lang="en-US" sz="3200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 kg)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i="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512 J</a:t>
            </a:r>
            <a:endParaRPr lang="en-US" i="0" baseline="30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515" name="Text Box 43"/>
          <p:cNvSpPr txBox="1">
            <a:spLocks noChangeArrowheads="1"/>
          </p:cNvSpPr>
          <p:nvPr/>
        </p:nvSpPr>
        <p:spPr bwMode="auto">
          <a:xfrm>
            <a:off x="5257800" y="5599113"/>
            <a:ext cx="2819400" cy="765175"/>
          </a:xfrm>
          <a:prstGeom prst="rect">
            <a:avLst/>
          </a:prstGeom>
          <a:solidFill>
            <a:srgbClr val="FFFFCC"/>
          </a:solidFill>
          <a:ln w="349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37160"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000000"/>
                </a:solidFill>
              </a:rPr>
              <a:t>v</a:t>
            </a:r>
            <a:r>
              <a:rPr kumimoji="0" lang="en-US" baseline="-25000">
                <a:solidFill>
                  <a:srgbClr val="000000"/>
                </a:solidFill>
              </a:rPr>
              <a:t>f</a:t>
            </a:r>
            <a:r>
              <a:rPr kumimoji="0" lang="en-US">
                <a:solidFill>
                  <a:srgbClr val="000000"/>
                </a:solidFill>
              </a:rPr>
              <a:t> = </a:t>
            </a:r>
            <a:r>
              <a:rPr kumimoji="0" lang="en-US" i="0">
                <a:solidFill>
                  <a:srgbClr val="000000"/>
                </a:solidFill>
              </a:rPr>
              <a:t>16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1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1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17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17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17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4" grpId="0" build="p" autoUpdateAnimBg="0" advAuto="0"/>
      <p:bldP spid="617507" grpId="0" autoUpdateAnimBg="0"/>
      <p:bldP spid="617508" grpId="0" build="p" autoUpdateAnimBg="0"/>
      <p:bldP spid="617509" grpId="0" build="p" autoUpdateAnimBg="0"/>
      <p:bldP spid="617513" grpId="0" build="p" autoUpdateAnimBg="0"/>
      <p:bldP spid="617514" grpId="0" build="p" autoUpdateAnimBg="0"/>
      <p:bldP spid="61751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Power</a:t>
            </a:r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723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kumimoji="0" lang="en-US"/>
              <a:t>Power </a:t>
            </a:r>
            <a:r>
              <a:rPr kumimoji="0" lang="en-US">
                <a:solidFill>
                  <a:schemeClr val="tx1"/>
                </a:solidFill>
              </a:rPr>
              <a:t>is defined as the rate at which       work is done:  (P = dW/dt )</a:t>
            </a:r>
            <a:endParaRPr kumimoji="0"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1000" y="1752600"/>
            <a:ext cx="3048000" cy="3733800"/>
            <a:chOff x="240" y="1248"/>
            <a:chExt cx="1920" cy="2352"/>
          </a:xfrm>
        </p:grpSpPr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1440" y="1728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75" name="Rectangle 6"/>
            <p:cNvSpPr>
              <a:spLocks noChangeArrowheads="1"/>
            </p:cNvSpPr>
            <p:nvPr/>
          </p:nvSpPr>
          <p:spPr bwMode="auto">
            <a:xfrm>
              <a:off x="1344" y="2160"/>
              <a:ext cx="192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>
              <a:off x="1440" y="240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77" name="Rectangle 8"/>
            <p:cNvSpPr>
              <a:spLocks noChangeArrowheads="1"/>
            </p:cNvSpPr>
            <p:nvPr/>
          </p:nvSpPr>
          <p:spPr bwMode="auto">
            <a:xfrm>
              <a:off x="1344" y="3360"/>
              <a:ext cx="192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>
              <a:off x="864" y="22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79" name="Line 10"/>
            <p:cNvSpPr>
              <a:spLocks noChangeShapeType="1"/>
            </p:cNvSpPr>
            <p:nvPr/>
          </p:nvSpPr>
          <p:spPr bwMode="auto">
            <a:xfrm>
              <a:off x="864" y="35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80" name="Line 11"/>
            <p:cNvSpPr>
              <a:spLocks noChangeShapeType="1"/>
            </p:cNvSpPr>
            <p:nvPr/>
          </p:nvSpPr>
          <p:spPr bwMode="auto">
            <a:xfrm flipV="1">
              <a:off x="1104" y="2304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81" name="Oval 4"/>
            <p:cNvSpPr>
              <a:spLocks noChangeArrowheads="1"/>
            </p:cNvSpPr>
            <p:nvPr/>
          </p:nvSpPr>
          <p:spPr bwMode="auto">
            <a:xfrm>
              <a:off x="960" y="1488"/>
              <a:ext cx="480" cy="4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82" name="Text Box 12"/>
            <p:cNvSpPr txBox="1">
              <a:spLocks noChangeArrowheads="1"/>
            </p:cNvSpPr>
            <p:nvPr/>
          </p:nvSpPr>
          <p:spPr bwMode="auto">
            <a:xfrm>
              <a:off x="1440" y="2208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/>
                <a:t>10 kg</a:t>
              </a:r>
              <a:endParaRPr kumimoji="0" lang="en-US"/>
            </a:p>
          </p:txBody>
        </p:sp>
        <p:sp>
          <p:nvSpPr>
            <p:cNvPr id="11283" name="Text Box 13"/>
            <p:cNvSpPr txBox="1">
              <a:spLocks noChangeArrowheads="1"/>
            </p:cNvSpPr>
            <p:nvPr/>
          </p:nvSpPr>
          <p:spPr bwMode="auto">
            <a:xfrm>
              <a:off x="480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/>
                <a:t>20 m</a:t>
              </a:r>
              <a:endParaRPr kumimoji="0" lang="en-US"/>
            </a:p>
          </p:txBody>
        </p:sp>
        <p:sp>
          <p:nvSpPr>
            <p:cNvPr id="11284" name="Text Box 14"/>
            <p:cNvSpPr txBox="1">
              <a:spLocks noChangeArrowheads="1"/>
            </p:cNvSpPr>
            <p:nvPr/>
          </p:nvSpPr>
          <p:spPr bwMode="auto">
            <a:xfrm>
              <a:off x="672" y="2544"/>
              <a:ext cx="3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h</a:t>
              </a:r>
            </a:p>
          </p:txBody>
        </p:sp>
        <p:sp>
          <p:nvSpPr>
            <p:cNvPr id="11285" name="Text Box 15"/>
            <p:cNvSpPr txBox="1">
              <a:spLocks noChangeArrowheads="1"/>
            </p:cNvSpPr>
            <p:nvPr/>
          </p:nvSpPr>
          <p:spPr bwMode="auto">
            <a:xfrm>
              <a:off x="1632" y="1891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m</a:t>
              </a:r>
            </a:p>
          </p:txBody>
        </p:sp>
        <p:sp>
          <p:nvSpPr>
            <p:cNvPr id="11286" name="Line 16"/>
            <p:cNvSpPr>
              <a:spLocks noChangeShapeType="1"/>
            </p:cNvSpPr>
            <p:nvPr/>
          </p:nvSpPr>
          <p:spPr bwMode="auto">
            <a:xfrm>
              <a:off x="1440" y="2352"/>
              <a:ext cx="0" cy="336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7" name="Text Box 17"/>
            <p:cNvSpPr txBox="1">
              <a:spLocks noChangeArrowheads="1"/>
            </p:cNvSpPr>
            <p:nvPr/>
          </p:nvSpPr>
          <p:spPr bwMode="auto">
            <a:xfrm>
              <a:off x="1392" y="2592"/>
              <a:ext cx="48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mg</a:t>
              </a:r>
            </a:p>
          </p:txBody>
        </p:sp>
        <p:graphicFrame>
          <p:nvGraphicFramePr>
            <p:cNvPr id="11269" name="Object 18"/>
            <p:cNvGraphicFramePr>
              <a:graphicFrameLocks noChangeAspect="1"/>
            </p:cNvGraphicFramePr>
            <p:nvPr/>
          </p:nvGraphicFramePr>
          <p:xfrm>
            <a:off x="336" y="1584"/>
            <a:ext cx="448" cy="627"/>
          </p:xfrm>
          <a:graphic>
            <a:graphicData uri="http://schemas.openxmlformats.org/presentationml/2006/ole">
              <p:oleObj spid="_x0000_s11269" name="Clip" r:id="rId5" imgW="1857240" imgH="2600280" progId="MS_ClipArt_Gallery.2">
                <p:embed/>
              </p:oleObj>
            </a:graphicData>
          </a:graphic>
        </p:graphicFrame>
        <p:sp>
          <p:nvSpPr>
            <p:cNvPr id="11288" name="Text Box 19"/>
            <p:cNvSpPr txBox="1">
              <a:spLocks noChangeArrowheads="1"/>
            </p:cNvSpPr>
            <p:nvPr/>
          </p:nvSpPr>
          <p:spPr bwMode="auto">
            <a:xfrm>
              <a:off x="240" y="1248"/>
              <a:ext cx="6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t</a:t>
              </a:r>
            </a:p>
          </p:txBody>
        </p:sp>
        <p:sp>
          <p:nvSpPr>
            <p:cNvPr id="11289" name="Text Box 20"/>
            <p:cNvSpPr txBox="1">
              <a:spLocks noChangeArrowheads="1"/>
            </p:cNvSpPr>
            <p:nvPr/>
          </p:nvSpPr>
          <p:spPr bwMode="auto">
            <a:xfrm>
              <a:off x="336" y="220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400"/>
                <a:t>4 s</a:t>
              </a:r>
              <a:endParaRPr kumimoji="0" lang="en-US"/>
            </a:p>
          </p:txBody>
        </p:sp>
        <p:sp>
          <p:nvSpPr>
            <p:cNvPr id="11290" name="Line 37"/>
            <p:cNvSpPr>
              <a:spLocks noChangeShapeType="1"/>
            </p:cNvSpPr>
            <p:nvPr/>
          </p:nvSpPr>
          <p:spPr bwMode="auto">
            <a:xfrm flipV="1">
              <a:off x="1536" y="1776"/>
              <a:ext cx="0" cy="336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91" name="Text Box 38"/>
            <p:cNvSpPr txBox="1">
              <a:spLocks noChangeArrowheads="1"/>
            </p:cNvSpPr>
            <p:nvPr/>
          </p:nvSpPr>
          <p:spPr bwMode="auto">
            <a:xfrm>
              <a:off x="1488" y="1483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F</a:t>
              </a:r>
            </a:p>
          </p:txBody>
        </p:sp>
      </p:grpSp>
      <p:sp>
        <p:nvSpPr>
          <p:cNvPr id="604201" name="Text Box 41"/>
          <p:cNvSpPr txBox="1">
            <a:spLocks noChangeArrowheads="1"/>
          </p:cNvSpPr>
          <p:nvPr/>
        </p:nvSpPr>
        <p:spPr bwMode="auto">
          <a:xfrm>
            <a:off x="838200" y="5740400"/>
            <a:ext cx="7924800" cy="584200"/>
          </a:xfrm>
          <a:prstGeom prst="rect">
            <a:avLst/>
          </a:prstGeom>
          <a:solidFill>
            <a:srgbClr val="CCFFCC"/>
          </a:solidFill>
          <a:ln w="349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000000"/>
                </a:solidFill>
              </a:rPr>
              <a:t>Power of  </a:t>
            </a:r>
            <a:r>
              <a:rPr kumimoji="0" lang="en-US" i="0">
                <a:solidFill>
                  <a:srgbClr val="000000"/>
                </a:solidFill>
              </a:rPr>
              <a:t>1 W</a:t>
            </a:r>
            <a:r>
              <a:rPr kumimoji="0" lang="en-US">
                <a:solidFill>
                  <a:srgbClr val="000000"/>
                </a:solidFill>
              </a:rPr>
              <a:t> is work done at rate of  </a:t>
            </a:r>
            <a:r>
              <a:rPr kumimoji="0" lang="en-US" i="0">
                <a:solidFill>
                  <a:srgbClr val="000000"/>
                </a:solidFill>
              </a:rPr>
              <a:t>1</a:t>
            </a:r>
            <a:r>
              <a:rPr kumimoji="0" lang="en-US">
                <a:solidFill>
                  <a:srgbClr val="000000"/>
                </a:solidFill>
              </a:rPr>
              <a:t> </a:t>
            </a:r>
            <a:r>
              <a:rPr kumimoji="0" lang="en-US" i="0">
                <a:solidFill>
                  <a:srgbClr val="000000"/>
                </a:solidFill>
              </a:rPr>
              <a:t>J/s</a:t>
            </a:r>
          </a:p>
        </p:txBody>
      </p:sp>
      <p:graphicFrame>
        <p:nvGraphicFramePr>
          <p:cNvPr id="604202" name="Object 42"/>
          <p:cNvGraphicFramePr>
            <a:graphicFrameLocks noChangeAspect="1"/>
          </p:cNvGraphicFramePr>
          <p:nvPr/>
        </p:nvGraphicFramePr>
        <p:xfrm>
          <a:off x="4114800" y="2286000"/>
          <a:ext cx="3276600" cy="939800"/>
        </p:xfrm>
        <a:graphic>
          <a:graphicData uri="http://schemas.openxmlformats.org/presentationml/2006/ole">
            <p:oleObj spid="_x0000_s11266" name="Equation" r:id="rId6" imgW="1371600" imgH="393480" progId="Equation.DSMT4">
              <p:embed/>
            </p:oleObj>
          </a:graphicData>
        </a:graphic>
      </p:graphicFrame>
      <p:graphicFrame>
        <p:nvGraphicFramePr>
          <p:cNvPr id="604203" name="Object 43"/>
          <p:cNvGraphicFramePr>
            <a:graphicFrameLocks noChangeAspect="1"/>
          </p:cNvGraphicFramePr>
          <p:nvPr/>
        </p:nvGraphicFramePr>
        <p:xfrm>
          <a:off x="3429000" y="3505200"/>
          <a:ext cx="5410200" cy="1074738"/>
        </p:xfrm>
        <a:graphic>
          <a:graphicData uri="http://schemas.openxmlformats.org/presentationml/2006/ole">
            <p:oleObj spid="_x0000_s11267" name="Equation" r:id="rId7" imgW="2108160" imgH="419040" progId="Equation.DSMT4">
              <p:embed/>
            </p:oleObj>
          </a:graphicData>
        </a:graphic>
      </p:graphicFrame>
      <p:graphicFrame>
        <p:nvGraphicFramePr>
          <p:cNvPr id="604204" name="Object 44"/>
          <p:cNvGraphicFramePr>
            <a:graphicFrameLocks noChangeAspect="1"/>
          </p:cNvGraphicFramePr>
          <p:nvPr/>
        </p:nvGraphicFramePr>
        <p:xfrm>
          <a:off x="3276600" y="4800600"/>
          <a:ext cx="5410200" cy="565150"/>
        </p:xfrm>
        <a:graphic>
          <a:graphicData uri="http://schemas.openxmlformats.org/presentationml/2006/ole">
            <p:oleObj spid="_x0000_s11268" name="Equation" r:id="rId8" imgW="19429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build="p" autoUpdateAnimBg="0" advAuto="0"/>
      <p:bldP spid="604163" grpId="0" autoUpdateAnimBg="0"/>
      <p:bldP spid="60420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653316" name="Picture 4" descr="RollerCoaster6Fla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6172200" cy="46228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447800" y="4876800"/>
            <a:ext cx="655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 Ninja</a:t>
            </a:r>
            <a:r>
              <a:rPr lang="en-US" sz="2400">
                <a:solidFill>
                  <a:schemeClr val="tx1"/>
                </a:solidFill>
              </a:rPr>
              <a:t>, a roller coaster at Six Flags over Georgia, has a height of </a:t>
            </a:r>
            <a:r>
              <a:rPr lang="en-US" sz="2400" i="0">
                <a:solidFill>
                  <a:schemeClr val="tx1"/>
                </a:solidFill>
              </a:rPr>
              <a:t>122 ft</a:t>
            </a:r>
            <a:r>
              <a:rPr lang="en-US" sz="2400">
                <a:solidFill>
                  <a:schemeClr val="tx1"/>
                </a:solidFill>
              </a:rPr>
              <a:t> and a speed of </a:t>
            </a:r>
            <a:r>
              <a:rPr lang="en-US" sz="2400" i="0">
                <a:solidFill>
                  <a:schemeClr val="tx1"/>
                </a:solidFill>
              </a:rPr>
              <a:t>52 mi/h</a:t>
            </a:r>
            <a:r>
              <a:rPr lang="en-US" sz="2400">
                <a:solidFill>
                  <a:schemeClr val="tx1"/>
                </a:solidFill>
              </a:rPr>
              <a:t>.  The potential energy due to its height changes into kinetic energy of 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61" name="Rectangle 13"/>
          <p:cNvSpPr>
            <a:spLocks noChangeArrowheads="1"/>
          </p:cNvSpPr>
          <p:nvPr/>
        </p:nvSpPr>
        <p:spPr bwMode="auto">
          <a:xfrm>
            <a:off x="609600" y="1600200"/>
            <a:ext cx="8229600" cy="4495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Units of Power</a:t>
            </a: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1447800" y="2903538"/>
            <a:ext cx="640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 i="0" u="sng">
                <a:solidFill>
                  <a:schemeClr val="tx1"/>
                </a:solidFill>
              </a:rPr>
              <a:t>1 W = 1 J/s</a:t>
            </a:r>
            <a:r>
              <a:rPr kumimoji="0" lang="en-US" i="0">
                <a:solidFill>
                  <a:schemeClr val="tx1"/>
                </a:solidFill>
              </a:rPr>
              <a:t>   and   </a:t>
            </a:r>
            <a:r>
              <a:rPr kumimoji="0" lang="en-US" i="0" u="sng">
                <a:solidFill>
                  <a:schemeClr val="tx1"/>
                </a:solidFill>
              </a:rPr>
              <a:t>1 kW = 1000 W</a:t>
            </a:r>
            <a:endParaRPr kumimoji="0" lang="en-US" i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684338"/>
            <a:ext cx="7772400" cy="1006475"/>
            <a:chOff x="720" y="1061"/>
            <a:chExt cx="4896" cy="634"/>
          </a:xfrm>
        </p:grpSpPr>
        <p:sp>
          <p:nvSpPr>
            <p:cNvPr id="30732" name="Text Box 3"/>
            <p:cNvSpPr txBox="1">
              <a:spLocks noChangeArrowheads="1"/>
            </p:cNvSpPr>
            <p:nvPr/>
          </p:nvSpPr>
          <p:spPr bwMode="auto">
            <a:xfrm>
              <a:off x="864" y="1061"/>
              <a:ext cx="475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en-US">
                  <a:solidFill>
                    <a:schemeClr val="tx1"/>
                  </a:solidFill>
                </a:rPr>
                <a:t>One </a:t>
              </a:r>
              <a:r>
                <a:rPr kumimoji="0" lang="en-US"/>
                <a:t>watt </a:t>
              </a:r>
              <a:r>
                <a:rPr kumimoji="0" lang="en-US">
                  <a:solidFill>
                    <a:schemeClr val="tx1"/>
                  </a:solidFill>
                </a:rPr>
                <a:t>(</a:t>
              </a:r>
              <a:r>
                <a:rPr kumimoji="0" lang="en-US"/>
                <a:t>W</a:t>
              </a:r>
              <a:r>
                <a:rPr kumimoji="0" lang="en-US">
                  <a:solidFill>
                    <a:schemeClr val="tx1"/>
                  </a:solidFill>
                </a:rPr>
                <a:t>) is work done at the rate of one joule per second.  </a:t>
              </a:r>
            </a:p>
          </p:txBody>
        </p:sp>
        <p:sp>
          <p:nvSpPr>
            <p:cNvPr id="30733" name="Oval 7"/>
            <p:cNvSpPr>
              <a:spLocks noChangeArrowheads="1"/>
            </p:cNvSpPr>
            <p:nvPr/>
          </p:nvSpPr>
          <p:spPr bwMode="auto">
            <a:xfrm>
              <a:off x="720" y="1157"/>
              <a:ext cx="144" cy="144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8200" y="3894138"/>
            <a:ext cx="8001000" cy="549275"/>
            <a:chOff x="720" y="2453"/>
            <a:chExt cx="5040" cy="346"/>
          </a:xfrm>
        </p:grpSpPr>
        <p:sp>
          <p:nvSpPr>
            <p:cNvPr id="30730" name="Text Box 5"/>
            <p:cNvSpPr txBox="1">
              <a:spLocks noChangeArrowheads="1"/>
            </p:cNvSpPr>
            <p:nvPr/>
          </p:nvSpPr>
          <p:spPr bwMode="auto">
            <a:xfrm>
              <a:off x="912" y="2453"/>
              <a:ext cx="484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en-US">
                  <a:solidFill>
                    <a:schemeClr val="tx1"/>
                  </a:solidFill>
                </a:rPr>
                <a:t>One </a:t>
              </a:r>
              <a:r>
                <a:rPr kumimoji="0" lang="en-US" i="0"/>
                <a:t>ft lb/s </a:t>
              </a:r>
              <a:r>
                <a:rPr kumimoji="0" lang="en-US" i="0">
                  <a:solidFill>
                    <a:schemeClr val="tx1"/>
                  </a:solidFill>
                </a:rPr>
                <a:t>is an older (USCS) unit of power.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0731" name="Oval 8"/>
            <p:cNvSpPr>
              <a:spLocks noChangeArrowheads="1"/>
            </p:cNvSpPr>
            <p:nvPr/>
          </p:nvSpPr>
          <p:spPr bwMode="auto">
            <a:xfrm>
              <a:off x="720" y="2549"/>
              <a:ext cx="144" cy="144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38200" y="4876800"/>
            <a:ext cx="8001000" cy="1006475"/>
            <a:chOff x="720" y="3072"/>
            <a:chExt cx="5040" cy="634"/>
          </a:xfrm>
        </p:grpSpPr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912" y="3072"/>
              <a:ext cx="48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en-US">
                  <a:solidFill>
                    <a:schemeClr val="tx1"/>
                  </a:solidFill>
                </a:rPr>
                <a:t>One </a:t>
              </a:r>
              <a:r>
                <a:rPr kumimoji="0" lang="en-US"/>
                <a:t>horsepower</a:t>
              </a:r>
              <a:r>
                <a:rPr kumimoji="0" lang="en-US">
                  <a:solidFill>
                    <a:schemeClr val="tx1"/>
                  </a:solidFill>
                </a:rPr>
                <a:t> is work done at the rate of 550 </a:t>
              </a:r>
              <a:r>
                <a:rPr kumimoji="0" lang="en-US" i="0">
                  <a:solidFill>
                    <a:schemeClr val="tx1"/>
                  </a:solidFill>
                </a:rPr>
                <a:t>ft lb/s.    ( 1 hp = 550 ft lb/s )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720" y="3173"/>
              <a:ext cx="144" cy="144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16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0" grpId="0" build="p" autoUpdateAnimBg="0" advAuto="0"/>
      <p:bldP spid="61645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Example of  Power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1066800"/>
            <a:ext cx="8077200" cy="3657600"/>
            <a:chOff x="432" y="672"/>
            <a:chExt cx="5088" cy="2304"/>
          </a:xfrm>
        </p:grpSpPr>
        <p:sp>
          <p:nvSpPr>
            <p:cNvPr id="637956" name="Rectangle 4"/>
            <p:cNvSpPr>
              <a:spLocks noChangeArrowheads="1"/>
            </p:cNvSpPr>
            <p:nvPr/>
          </p:nvSpPr>
          <p:spPr bwMode="auto">
            <a:xfrm>
              <a:off x="432" y="672"/>
              <a:ext cx="5088" cy="230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2297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864"/>
              <a:ext cx="1347" cy="1999"/>
            </a:xfrm>
            <a:prstGeom prst="rect">
              <a:avLst/>
            </a:prstGeom>
            <a:solidFill>
              <a:srgbClr val="CCFFCC"/>
            </a:solidFill>
            <a:ln w="38100">
              <a:noFill/>
              <a:miter lim="800000"/>
              <a:headEnd/>
              <a:tailEnd/>
            </a:ln>
          </p:spPr>
        </p:pic>
      </p:grp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1600200" y="5257800"/>
            <a:ext cx="6019800" cy="7683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3716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Power Consumed:  P</a:t>
            </a:r>
            <a:r>
              <a:rPr lang="en-US" i="0">
                <a:solidFill>
                  <a:srgbClr val="000000"/>
                </a:solidFill>
              </a:rPr>
              <a:t> = 2220 W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37959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55626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2800">
                <a:solidFill>
                  <a:srgbClr val="000000"/>
                </a:solidFill>
              </a:rPr>
              <a:t>What power is consumed in lifting a </a:t>
            </a:r>
            <a:r>
              <a:rPr kumimoji="0" lang="en-US" sz="2800" i="0">
                <a:solidFill>
                  <a:srgbClr val="000000"/>
                </a:solidFill>
              </a:rPr>
              <a:t>70-kg</a:t>
            </a:r>
            <a:r>
              <a:rPr kumimoji="0" lang="en-US" sz="2800">
                <a:solidFill>
                  <a:srgbClr val="000000"/>
                </a:solidFill>
              </a:rPr>
              <a:t> robber </a:t>
            </a:r>
            <a:r>
              <a:rPr kumimoji="0" lang="en-US" sz="2800" i="0">
                <a:solidFill>
                  <a:srgbClr val="000000"/>
                </a:solidFill>
              </a:rPr>
              <a:t>1.6</a:t>
            </a:r>
            <a:r>
              <a:rPr kumimoji="0" lang="en-US" sz="2800">
                <a:solidFill>
                  <a:srgbClr val="000000"/>
                </a:solidFill>
              </a:rPr>
              <a:t> </a:t>
            </a:r>
            <a:r>
              <a:rPr kumimoji="0" lang="en-US" sz="2800" i="0">
                <a:solidFill>
                  <a:srgbClr val="000000"/>
                </a:solidFill>
              </a:rPr>
              <a:t>m in 0.50 s?</a:t>
            </a:r>
            <a:endParaRPr kumimoji="0" lang="en-US" sz="2800">
              <a:solidFill>
                <a:srgbClr val="000000"/>
              </a:solidFill>
            </a:endParaRPr>
          </a:p>
        </p:txBody>
      </p:sp>
      <p:graphicFrame>
        <p:nvGraphicFramePr>
          <p:cNvPr id="637960" name="Object 8"/>
          <p:cNvGraphicFramePr>
            <a:graphicFrameLocks noChangeAspect="1"/>
          </p:cNvGraphicFramePr>
          <p:nvPr/>
        </p:nvGraphicFramePr>
        <p:xfrm>
          <a:off x="2209800" y="2133600"/>
          <a:ext cx="2514600" cy="1052513"/>
        </p:xfrm>
        <a:graphic>
          <a:graphicData uri="http://schemas.openxmlformats.org/presentationml/2006/ole">
            <p:oleObj spid="_x0000_s12290" name="Equation" r:id="rId7" imgW="939600" imgH="393480" progId="Equation.DSMT4">
              <p:embed/>
            </p:oleObj>
          </a:graphicData>
        </a:graphic>
      </p:graphicFrame>
      <p:graphicFrame>
        <p:nvGraphicFramePr>
          <p:cNvPr id="637961" name="Object 9"/>
          <p:cNvGraphicFramePr>
            <a:graphicFrameLocks noChangeAspect="1"/>
          </p:cNvGraphicFramePr>
          <p:nvPr/>
        </p:nvGraphicFramePr>
        <p:xfrm>
          <a:off x="1219200" y="3276600"/>
          <a:ext cx="4968875" cy="1138238"/>
        </p:xfrm>
        <a:graphic>
          <a:graphicData uri="http://schemas.openxmlformats.org/presentationml/2006/ole">
            <p:oleObj spid="_x0000_s12291" name="Equation" r:id="rId8" imgW="18288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7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7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7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autoUpdateAnimBg="0"/>
      <p:bldP spid="637958" grpId="0" animBg="1" autoUpdateAnimBg="0"/>
      <p:bldP spid="63795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Example 4:</a:t>
            </a:r>
            <a:r>
              <a:rPr lang="en-US" sz="3200" smtClean="0">
                <a:solidFill>
                  <a:schemeClr val="tx1"/>
                </a:solidFill>
              </a:rPr>
              <a:t> A 100-kg cheetah moves from rest to 30 m/s in 4 s. What is the power?</a:t>
            </a:r>
            <a:endParaRPr lang="en-US" sz="3200" smtClean="0"/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55626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Recognize that work is equal to the change in kinetic energy:</a:t>
            </a:r>
          </a:p>
        </p:txBody>
      </p:sp>
      <p:graphicFrame>
        <p:nvGraphicFramePr>
          <p:cNvPr id="638980" name="Object 4"/>
          <p:cNvGraphicFramePr>
            <a:graphicFrameLocks noChangeAspect="1"/>
          </p:cNvGraphicFramePr>
          <p:nvPr/>
        </p:nvGraphicFramePr>
        <p:xfrm>
          <a:off x="4724400" y="2584450"/>
          <a:ext cx="1797050" cy="1071563"/>
        </p:xfrm>
        <a:graphic>
          <a:graphicData uri="http://schemas.openxmlformats.org/presentationml/2006/ole">
            <p:oleObj spid="_x0000_s13314" name="Equation" r:id="rId5" imgW="660240" imgH="393480" progId="Equation.DSMT4">
              <p:embed/>
            </p:oleObj>
          </a:graphicData>
        </a:graphic>
      </p:graphicFrame>
      <p:graphicFrame>
        <p:nvGraphicFramePr>
          <p:cNvPr id="638981" name="Object 5"/>
          <p:cNvGraphicFramePr>
            <a:graphicFrameLocks noChangeAspect="1"/>
          </p:cNvGraphicFramePr>
          <p:nvPr/>
        </p:nvGraphicFramePr>
        <p:xfrm>
          <a:off x="685800" y="2736850"/>
          <a:ext cx="3733800" cy="711200"/>
        </p:xfrm>
        <a:graphic>
          <a:graphicData uri="http://schemas.openxmlformats.org/presentationml/2006/ole">
            <p:oleObj spid="_x0000_s13315" name="Equation" r:id="rId6" imgW="1333440" imgH="253800" progId="Equation.DSMT4">
              <p:embed/>
            </p:oleObj>
          </a:graphicData>
        </a:graphic>
      </p:graphicFrame>
      <p:sp>
        <p:nvSpPr>
          <p:cNvPr id="638982" name="Line 6"/>
          <p:cNvSpPr>
            <a:spLocks noChangeShapeType="1"/>
          </p:cNvSpPr>
          <p:nvPr/>
        </p:nvSpPr>
        <p:spPr bwMode="auto">
          <a:xfrm flipH="1">
            <a:off x="3810000" y="2813050"/>
            <a:ext cx="609600" cy="60960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38983" name="Object 7"/>
          <p:cNvGraphicFramePr>
            <a:graphicFrameLocks noChangeAspect="1"/>
          </p:cNvGraphicFramePr>
          <p:nvPr/>
        </p:nvGraphicFramePr>
        <p:xfrm>
          <a:off x="1143000" y="3727450"/>
          <a:ext cx="5257800" cy="1123950"/>
        </p:xfrm>
        <a:graphic>
          <a:graphicData uri="http://schemas.openxmlformats.org/presentationml/2006/ole">
            <p:oleObj spid="_x0000_s13316" name="Equation" r:id="rId7" imgW="2019240" imgH="431640" progId="Equation.DSMT4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77000" y="1593850"/>
            <a:ext cx="2362200" cy="2209800"/>
            <a:chOff x="4272" y="864"/>
            <a:chExt cx="1488" cy="1392"/>
          </a:xfrm>
        </p:grpSpPr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4368" y="864"/>
              <a:ext cx="1392" cy="1392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4" y="1008"/>
              <a:ext cx="1056" cy="88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4272" y="1824"/>
              <a:ext cx="1488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m</a:t>
              </a:r>
              <a:r>
                <a:rPr lang="en-US" sz="2800" i="0">
                  <a:solidFill>
                    <a:srgbClr val="000000"/>
                  </a:solidFill>
                </a:rPr>
                <a:t> = 100 kg</a:t>
              </a:r>
            </a:p>
          </p:txBody>
        </p:sp>
      </p:grpSp>
      <p:sp>
        <p:nvSpPr>
          <p:cNvPr id="638988" name="Text Box 12"/>
          <p:cNvSpPr txBox="1">
            <a:spLocks noChangeArrowheads="1"/>
          </p:cNvSpPr>
          <p:nvPr/>
        </p:nvSpPr>
        <p:spPr bwMode="auto">
          <a:xfrm>
            <a:off x="1524000" y="5105400"/>
            <a:ext cx="6019800" cy="7683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3716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Power Consumed:  P</a:t>
            </a:r>
            <a:r>
              <a:rPr lang="en-US" i="0">
                <a:solidFill>
                  <a:srgbClr val="000000"/>
                </a:solidFill>
              </a:rPr>
              <a:t> = 1.22 kW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8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autoUpdateAnimBg="0"/>
      <p:bldP spid="638979" grpId="0" autoUpdateAnimBg="0"/>
      <p:bldP spid="638982" grpId="0" animBg="1"/>
      <p:bldP spid="63898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Power and Velocity</a:t>
            </a:r>
          </a:p>
        </p:txBody>
      </p:sp>
      <p:sp>
        <p:nvSpPr>
          <p:cNvPr id="619523" name="Text Box 1027"/>
          <p:cNvSpPr txBox="1">
            <a:spLocks noChangeArrowheads="1"/>
          </p:cNvSpPr>
          <p:nvPr/>
        </p:nvSpPr>
        <p:spPr bwMode="auto">
          <a:xfrm>
            <a:off x="914400" y="1447800"/>
            <a:ext cx="769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/>
              <a:t>Recall that </a:t>
            </a:r>
            <a:r>
              <a:rPr kumimoji="0" lang="en-US" u="sng"/>
              <a:t>average</a:t>
            </a:r>
            <a:r>
              <a:rPr kumimoji="0" lang="en-US"/>
              <a:t> or </a:t>
            </a:r>
            <a:r>
              <a:rPr kumimoji="0" lang="en-US" u="sng"/>
              <a:t>constant </a:t>
            </a:r>
            <a:r>
              <a:rPr kumimoji="0" lang="en-US"/>
              <a:t>velocity  is distance covered per unit of time  v = x/t.</a:t>
            </a:r>
          </a:p>
        </p:txBody>
      </p:sp>
      <p:grpSp>
        <p:nvGrpSpPr>
          <p:cNvPr id="2" name="Group 1049"/>
          <p:cNvGrpSpPr>
            <a:grpSpLocks/>
          </p:cNvGrpSpPr>
          <p:nvPr/>
        </p:nvGrpSpPr>
        <p:grpSpPr bwMode="auto">
          <a:xfrm>
            <a:off x="1447800" y="2743200"/>
            <a:ext cx="3962400" cy="1311275"/>
            <a:chOff x="912" y="1824"/>
            <a:chExt cx="2496" cy="826"/>
          </a:xfrm>
        </p:grpSpPr>
        <p:sp>
          <p:nvSpPr>
            <p:cNvPr id="14345" name="Text Box 1039"/>
            <p:cNvSpPr txBox="1">
              <a:spLocks noChangeArrowheads="1"/>
            </p:cNvSpPr>
            <p:nvPr/>
          </p:nvSpPr>
          <p:spPr bwMode="auto">
            <a:xfrm>
              <a:off x="912" y="2064"/>
              <a:ext cx="249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kumimoji="0" lang="en-US">
                  <a:solidFill>
                    <a:schemeClr val="tx1"/>
                  </a:solidFill>
                </a:rPr>
                <a:t>P =          = F</a:t>
              </a:r>
            </a:p>
          </p:txBody>
        </p:sp>
        <p:sp>
          <p:nvSpPr>
            <p:cNvPr id="14346" name="Line 1040"/>
            <p:cNvSpPr>
              <a:spLocks noChangeShapeType="1"/>
            </p:cNvSpPr>
            <p:nvPr/>
          </p:nvSpPr>
          <p:spPr bwMode="auto">
            <a:xfrm>
              <a:off x="1488" y="225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47" name="Text Box 1041"/>
            <p:cNvSpPr txBox="1">
              <a:spLocks noChangeArrowheads="1"/>
            </p:cNvSpPr>
            <p:nvPr/>
          </p:nvSpPr>
          <p:spPr bwMode="auto">
            <a:xfrm>
              <a:off x="2592" y="1824"/>
              <a:ext cx="336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i="0">
                  <a:solidFill>
                    <a:schemeClr val="tx1"/>
                  </a:solidFill>
                </a:rPr>
                <a:t>x</a:t>
              </a:r>
            </a:p>
            <a:p>
              <a:pPr algn="ctr"/>
              <a:r>
                <a:rPr kumimoji="0" lang="en-US" i="0">
                  <a:solidFill>
                    <a:schemeClr val="tx1"/>
                  </a:solidFill>
                </a:rPr>
                <a:t>t</a:t>
              </a:r>
              <a:endParaRPr kumimoji="0" lang="en-US">
                <a:solidFill>
                  <a:schemeClr val="tx1"/>
                </a:solidFill>
              </a:endParaRPr>
            </a:p>
          </p:txBody>
        </p:sp>
        <p:sp>
          <p:nvSpPr>
            <p:cNvPr id="14348" name="Line 1042"/>
            <p:cNvSpPr>
              <a:spLocks noChangeShapeType="1"/>
            </p:cNvSpPr>
            <p:nvPr/>
          </p:nvSpPr>
          <p:spPr bwMode="auto">
            <a:xfrm flipV="1">
              <a:off x="2640" y="225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49" name="Text Box 1043"/>
            <p:cNvSpPr txBox="1">
              <a:spLocks noChangeArrowheads="1"/>
            </p:cNvSpPr>
            <p:nvPr/>
          </p:nvSpPr>
          <p:spPr bwMode="auto">
            <a:xfrm>
              <a:off x="1344" y="1872"/>
              <a:ext cx="768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>
                  <a:solidFill>
                    <a:schemeClr val="tx1"/>
                  </a:solidFill>
                </a:rPr>
                <a:t>F x</a:t>
              </a:r>
            </a:p>
            <a:p>
              <a:pPr algn="ctr"/>
              <a:r>
                <a:rPr kumimoji="0" lang="en-US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619542" name="Text Box 1046"/>
          <p:cNvSpPr txBox="1">
            <a:spLocks noChangeArrowheads="1"/>
          </p:cNvSpPr>
          <p:nvPr/>
        </p:nvSpPr>
        <p:spPr bwMode="auto">
          <a:xfrm>
            <a:off x="990600" y="4114800"/>
            <a:ext cx="762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/>
              <a:t>If power varies with time, then calculus is needed to integrate over time. (Optional)</a:t>
            </a:r>
          </a:p>
        </p:txBody>
      </p:sp>
      <p:sp>
        <p:nvSpPr>
          <p:cNvPr id="619544" name="Text Box 1048"/>
          <p:cNvSpPr txBox="1">
            <a:spLocks noChangeArrowheads="1"/>
          </p:cNvSpPr>
          <p:nvPr/>
        </p:nvSpPr>
        <p:spPr bwMode="auto">
          <a:xfrm>
            <a:off x="838200" y="55626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>
                <a:solidFill>
                  <a:schemeClr val="tx1"/>
                </a:solidFill>
              </a:rPr>
              <a:t>Since  P = dW/dt:</a:t>
            </a:r>
            <a:endParaRPr kumimoji="0" lang="en-US"/>
          </a:p>
        </p:txBody>
      </p:sp>
      <p:graphicFrame>
        <p:nvGraphicFramePr>
          <p:cNvPr id="619548" name="Object 1052"/>
          <p:cNvGraphicFramePr>
            <a:graphicFrameLocks noChangeAspect="1"/>
          </p:cNvGraphicFramePr>
          <p:nvPr/>
        </p:nvGraphicFramePr>
        <p:xfrm>
          <a:off x="5029200" y="5410200"/>
          <a:ext cx="2819400" cy="765175"/>
        </p:xfrm>
        <a:graphic>
          <a:graphicData uri="http://schemas.openxmlformats.org/presentationml/2006/ole">
            <p:oleObj spid="_x0000_s14338" name="Equation" r:id="rId6" imgW="1028520" imgH="279360" progId="Equation.DSMT4">
              <p:embed/>
            </p:oleObj>
          </a:graphicData>
        </a:graphic>
      </p:graphicFrame>
      <p:graphicFrame>
        <p:nvGraphicFramePr>
          <p:cNvPr id="619549" name="Object 1053"/>
          <p:cNvGraphicFramePr>
            <a:graphicFrameLocks noChangeAspect="1"/>
          </p:cNvGraphicFramePr>
          <p:nvPr/>
        </p:nvGraphicFramePr>
        <p:xfrm>
          <a:off x="5486400" y="3032125"/>
          <a:ext cx="1828800" cy="731838"/>
        </p:xfrm>
        <a:graphic>
          <a:graphicData uri="http://schemas.openxmlformats.org/presentationml/2006/ole">
            <p:oleObj spid="_x0000_s14339" name="Equation" r:id="rId7" imgW="5079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1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1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 build="p" autoUpdateAnimBg="0" advAuto="0"/>
      <p:bldP spid="619523" grpId="0" build="p" autoUpdateAnimBg="0" advAuto="0"/>
      <p:bldP spid="619542" grpId="0" build="p" autoUpdateAnimBg="0"/>
      <p:bldP spid="61954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4953000" cy="1143000"/>
          </a:xfrm>
        </p:spPr>
        <p:txBody>
          <a:bodyPr/>
          <a:lstStyle/>
          <a:p>
            <a:pPr>
              <a:defRPr/>
            </a:pPr>
            <a:r>
              <a:rPr lang="en-US" sz="3200" u="sng" smtClean="0"/>
              <a:t>Example 5:</a:t>
            </a:r>
            <a:r>
              <a:rPr lang="en-US" sz="3200" smtClean="0">
                <a:solidFill>
                  <a:schemeClr val="tx1"/>
                </a:solidFill>
              </a:rPr>
              <a:t>  What power is required to lift a 900-kg elevator at a constant speed of 4 m/s?</a:t>
            </a:r>
            <a:endParaRPr lang="en-US" sz="3200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19800" y="1295400"/>
            <a:ext cx="2438400" cy="3962400"/>
            <a:chOff x="3792" y="816"/>
            <a:chExt cx="1536" cy="2496"/>
          </a:xfrm>
        </p:grpSpPr>
        <p:sp>
          <p:nvSpPr>
            <p:cNvPr id="620564" name="Rectangle 20"/>
            <p:cNvSpPr>
              <a:spLocks noChangeArrowheads="1"/>
            </p:cNvSpPr>
            <p:nvPr/>
          </p:nvSpPr>
          <p:spPr bwMode="auto">
            <a:xfrm>
              <a:off x="3792" y="816"/>
              <a:ext cx="1536" cy="249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5362" name="Object 3"/>
            <p:cNvGraphicFramePr>
              <a:graphicFrameLocks noChangeAspect="1"/>
            </p:cNvGraphicFramePr>
            <p:nvPr/>
          </p:nvGraphicFramePr>
          <p:xfrm>
            <a:off x="3999" y="1968"/>
            <a:ext cx="1100" cy="1200"/>
          </p:xfrm>
          <a:graphic>
            <a:graphicData uri="http://schemas.openxmlformats.org/presentationml/2006/ole">
              <p:oleObj spid="_x0000_s15362" name="Clip" r:id="rId6" imgW="619200" imgH="676440" progId="MS_ClipArt_Gallery.2">
                <p:embed/>
              </p:oleObj>
            </a:graphicData>
          </a:graphic>
        </p:graphicFrame>
        <p:sp>
          <p:nvSpPr>
            <p:cNvPr id="15372" name="Line 4"/>
            <p:cNvSpPr>
              <a:spLocks noChangeShapeType="1"/>
            </p:cNvSpPr>
            <p:nvPr/>
          </p:nvSpPr>
          <p:spPr bwMode="auto">
            <a:xfrm flipV="1">
              <a:off x="4560" y="1536"/>
              <a:ext cx="0" cy="336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73" name="Text Box 5"/>
            <p:cNvSpPr txBox="1">
              <a:spLocks noChangeArrowheads="1"/>
            </p:cNvSpPr>
            <p:nvPr/>
          </p:nvSpPr>
          <p:spPr bwMode="auto">
            <a:xfrm>
              <a:off x="3984" y="1104"/>
              <a:ext cx="11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 sz="2800"/>
                <a:t>v = </a:t>
              </a:r>
              <a:r>
                <a:rPr kumimoji="0" lang="en-US" sz="2800" i="0"/>
                <a:t>4 m/s</a:t>
              </a:r>
              <a:endParaRPr kumimoji="0" lang="en-US" sz="2800"/>
            </a:p>
          </p:txBody>
        </p:sp>
      </p:grpSp>
      <p:sp>
        <p:nvSpPr>
          <p:cNvPr id="620551" name="Text Box 7"/>
          <p:cNvSpPr txBox="1">
            <a:spLocks noChangeArrowheads="1"/>
          </p:cNvSpPr>
          <p:nvPr/>
        </p:nvSpPr>
        <p:spPr bwMode="auto">
          <a:xfrm>
            <a:off x="457200" y="3733800"/>
            <a:ext cx="586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>
                <a:solidFill>
                  <a:schemeClr val="tx1"/>
                </a:solidFill>
              </a:rPr>
              <a:t>P = </a:t>
            </a:r>
            <a:r>
              <a:rPr kumimoji="0" lang="en-US" i="0">
                <a:solidFill>
                  <a:schemeClr val="tx1"/>
                </a:solidFill>
              </a:rPr>
              <a:t>(900 kg)(9.8 m/s</a:t>
            </a:r>
            <a:r>
              <a:rPr kumimoji="0" lang="en-US" i="0" baseline="30000">
                <a:solidFill>
                  <a:schemeClr val="tx1"/>
                </a:solidFill>
              </a:rPr>
              <a:t>2</a:t>
            </a:r>
            <a:r>
              <a:rPr kumimoji="0" lang="en-US" i="0">
                <a:solidFill>
                  <a:schemeClr val="tx1"/>
                </a:solidFill>
              </a:rPr>
              <a:t>)(4 m/s)</a:t>
            </a:r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43000" y="3048000"/>
            <a:ext cx="3962400" cy="549275"/>
            <a:chOff x="1056" y="1248"/>
            <a:chExt cx="2496" cy="346"/>
          </a:xfrm>
        </p:grpSpPr>
        <p:sp>
          <p:nvSpPr>
            <p:cNvPr id="15368" name="Text Box 6"/>
            <p:cNvSpPr txBox="1">
              <a:spLocks noChangeArrowheads="1"/>
            </p:cNvSpPr>
            <p:nvPr/>
          </p:nvSpPr>
          <p:spPr bwMode="auto">
            <a:xfrm>
              <a:off x="1056" y="1248"/>
              <a:ext cx="249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>
                  <a:solidFill>
                    <a:schemeClr val="tx1"/>
                  </a:solidFill>
                </a:rPr>
                <a:t>  P = F v = mg v</a:t>
              </a:r>
            </a:p>
          </p:txBody>
        </p:sp>
        <p:sp>
          <p:nvSpPr>
            <p:cNvPr id="15369" name="Line 8"/>
            <p:cNvSpPr>
              <a:spLocks noChangeShapeType="1"/>
            </p:cNvSpPr>
            <p:nvPr/>
          </p:nvSpPr>
          <p:spPr bwMode="auto">
            <a:xfrm>
              <a:off x="3131" y="131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>
              <a:off x="2279" y="1333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0554" name="Text Box 10"/>
          <p:cNvSpPr txBox="1">
            <a:spLocks noChangeArrowheads="1"/>
          </p:cNvSpPr>
          <p:nvPr/>
        </p:nvSpPr>
        <p:spPr bwMode="auto">
          <a:xfrm>
            <a:off x="2057400" y="4648200"/>
            <a:ext cx="2514600" cy="587375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000000"/>
                </a:solidFill>
              </a:rPr>
              <a:t>P = </a:t>
            </a:r>
            <a:r>
              <a:rPr kumimoji="0" lang="en-US" i="0">
                <a:solidFill>
                  <a:srgbClr val="000000"/>
                </a:solidFill>
              </a:rPr>
              <a:t>35.3 kW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utoUpdateAnimBg="0"/>
      <p:bldP spid="620551" grpId="0" autoUpdateAnimBg="0"/>
      <p:bldP spid="62055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90575"/>
            <a:ext cx="7391400" cy="1143000"/>
          </a:xfrm>
        </p:spPr>
        <p:txBody>
          <a:bodyPr/>
          <a:lstStyle/>
          <a:p>
            <a:pPr>
              <a:defRPr/>
            </a:pPr>
            <a:r>
              <a:rPr lang="en-US" sz="2800" u="sng" smtClean="0"/>
              <a:t>Example 6:</a:t>
            </a:r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What work is done by a </a:t>
            </a:r>
            <a:r>
              <a:rPr lang="en-US" sz="3200" smtClean="0">
                <a:solidFill>
                  <a:srgbClr val="FFFF99"/>
                </a:solidFill>
              </a:rPr>
              <a:t>4-hp</a:t>
            </a:r>
            <a:r>
              <a:rPr lang="en-US" sz="3200" smtClean="0">
                <a:solidFill>
                  <a:schemeClr val="tx1"/>
                </a:solidFill>
              </a:rPr>
              <a:t> mower in </a:t>
            </a:r>
            <a:r>
              <a:rPr lang="en-US" sz="3200" smtClean="0">
                <a:solidFill>
                  <a:srgbClr val="FFFF99"/>
                </a:solidFill>
              </a:rPr>
              <a:t>one hour</a:t>
            </a:r>
            <a:r>
              <a:rPr lang="en-US" sz="3200" smtClean="0">
                <a:solidFill>
                  <a:schemeClr val="tx1"/>
                </a:solidFill>
              </a:rPr>
              <a:t>?  The conversion factor is needed:  </a:t>
            </a:r>
            <a:r>
              <a:rPr lang="en-US" sz="3200" smtClean="0">
                <a:solidFill>
                  <a:srgbClr val="FFFF99"/>
                </a:solidFill>
              </a:rPr>
              <a:t>1 hp = 550 ft lb/s</a:t>
            </a:r>
            <a:r>
              <a:rPr lang="en-US" sz="320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1371600" y="5286375"/>
            <a:ext cx="3962400" cy="581025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000000"/>
                </a:solidFill>
              </a:rPr>
              <a:t>Work = </a:t>
            </a:r>
            <a:r>
              <a:rPr kumimoji="0" lang="en-US" i="0">
                <a:solidFill>
                  <a:srgbClr val="000000"/>
                </a:solidFill>
              </a:rPr>
              <a:t>132,000 ft lb</a:t>
            </a:r>
          </a:p>
        </p:txBody>
      </p:sp>
      <p:pic>
        <p:nvPicPr>
          <p:cNvPr id="634885" name="Picture 5" descr="gas lawnmower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162175"/>
            <a:ext cx="24384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4888" name="Object 8"/>
          <p:cNvGraphicFramePr>
            <a:graphicFrameLocks noChangeAspect="1"/>
          </p:cNvGraphicFramePr>
          <p:nvPr/>
        </p:nvGraphicFramePr>
        <p:xfrm>
          <a:off x="1066800" y="2162175"/>
          <a:ext cx="4495800" cy="1050925"/>
        </p:xfrm>
        <a:graphic>
          <a:graphicData uri="http://schemas.openxmlformats.org/presentationml/2006/ole">
            <p:oleObj spid="_x0000_s16386" name="Equation" r:id="rId7" imgW="1955520" imgH="457200" progId="Equation.DSMT4">
              <p:embed/>
            </p:oleObj>
          </a:graphicData>
        </a:graphic>
      </p:graphicFrame>
      <p:graphicFrame>
        <p:nvGraphicFramePr>
          <p:cNvPr id="634889" name="Object 9"/>
          <p:cNvGraphicFramePr>
            <a:graphicFrameLocks noChangeAspect="1"/>
          </p:cNvGraphicFramePr>
          <p:nvPr/>
        </p:nvGraphicFramePr>
        <p:xfrm>
          <a:off x="609600" y="4295775"/>
          <a:ext cx="5033963" cy="619125"/>
        </p:xfrm>
        <a:graphic>
          <a:graphicData uri="http://schemas.openxmlformats.org/presentationml/2006/ole">
            <p:oleObj spid="_x0000_s16387" name="Equation" r:id="rId8" imgW="1650960" imgH="203040" progId="Equation.DSMT4">
              <p:embed/>
            </p:oleObj>
          </a:graphicData>
        </a:graphic>
      </p:graphicFrame>
      <p:graphicFrame>
        <p:nvGraphicFramePr>
          <p:cNvPr id="634890" name="Object 10"/>
          <p:cNvGraphicFramePr>
            <a:graphicFrameLocks noChangeAspect="1"/>
          </p:cNvGraphicFramePr>
          <p:nvPr/>
        </p:nvGraphicFramePr>
        <p:xfrm>
          <a:off x="1219200" y="3200400"/>
          <a:ext cx="3800475" cy="1008063"/>
        </p:xfrm>
        <a:graphic>
          <a:graphicData uri="http://schemas.openxmlformats.org/presentationml/2006/ole">
            <p:oleObj spid="_x0000_s16388" name="Equation" r:id="rId9" imgW="14857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2" grpId="0" autoUpdateAnimBg="0"/>
      <p:bldP spid="63488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7" name="Rectangle 13"/>
          <p:cNvSpPr>
            <a:spLocks noChangeArrowheads="1"/>
          </p:cNvSpPr>
          <p:nvPr/>
        </p:nvSpPr>
        <p:spPr bwMode="auto">
          <a:xfrm>
            <a:off x="609600" y="4114800"/>
            <a:ext cx="8153400" cy="15017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Work-Energy Theorem: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The work done by a resultant force is equal to the change in kinetic energy that it produces.</a:t>
            </a:r>
            <a:endParaRPr lang="en-US" sz="240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Summary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1219200"/>
            <a:ext cx="8229600" cy="1143000"/>
            <a:chOff x="288" y="1056"/>
            <a:chExt cx="5184" cy="720"/>
          </a:xfrm>
        </p:grpSpPr>
        <p:sp>
          <p:nvSpPr>
            <p:cNvPr id="635909" name="Rectangle 5"/>
            <p:cNvSpPr>
              <a:spLocks noChangeArrowheads="1"/>
            </p:cNvSpPr>
            <p:nvPr/>
          </p:nvSpPr>
          <p:spPr bwMode="auto">
            <a:xfrm>
              <a:off x="288" y="1056"/>
              <a:ext cx="5184" cy="72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907" name="Rectangle 3"/>
            <p:cNvSpPr>
              <a:spLocks noChangeArrowheads="1"/>
            </p:cNvSpPr>
            <p:nvPr/>
          </p:nvSpPr>
          <p:spPr bwMode="auto">
            <a:xfrm>
              <a:off x="288" y="1056"/>
              <a:ext cx="39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Potential Energy:</a:t>
              </a:r>
              <a:r>
                <a:rPr kumimoji="0" lang="en-US"/>
                <a:t>  </a:t>
              </a: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Ability to do work by virtue of position or condition</a:t>
              </a:r>
              <a:r>
                <a:rPr kumimoji="0" lang="en-US">
                  <a:solidFill>
                    <a:schemeClr val="tx1"/>
                  </a:solidFill>
                </a:rPr>
                <a:t>.  </a:t>
              </a:r>
              <a:endParaRPr lang="en-US" sz="2400" i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7411" name="Object 4"/>
            <p:cNvGraphicFramePr>
              <a:graphicFrameLocks noChangeAspect="1"/>
            </p:cNvGraphicFramePr>
            <p:nvPr/>
          </p:nvGraphicFramePr>
          <p:xfrm>
            <a:off x="4320" y="1248"/>
            <a:ext cx="1056" cy="367"/>
          </p:xfrm>
          <a:graphic>
            <a:graphicData uri="http://schemas.openxmlformats.org/presentationml/2006/ole">
              <p:oleObj spid="_x0000_s17411" name="Equation" r:id="rId5" imgW="583920" imgH="203040" progId="Equation.DSMT4">
                <p:embed/>
              </p:oleObj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3400" y="2667000"/>
            <a:ext cx="8305800" cy="1143000"/>
            <a:chOff x="336" y="1872"/>
            <a:chExt cx="5232" cy="720"/>
          </a:xfrm>
        </p:grpSpPr>
        <p:sp>
          <p:nvSpPr>
            <p:cNvPr id="635914" name="Rectangle 10"/>
            <p:cNvSpPr>
              <a:spLocks noChangeArrowheads="1"/>
            </p:cNvSpPr>
            <p:nvPr/>
          </p:nvSpPr>
          <p:spPr bwMode="auto">
            <a:xfrm>
              <a:off x="336" y="1872"/>
              <a:ext cx="5232" cy="72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5911" name="Rectangle 7"/>
            <p:cNvSpPr>
              <a:spLocks noChangeArrowheads="1"/>
            </p:cNvSpPr>
            <p:nvPr/>
          </p:nvSpPr>
          <p:spPr bwMode="auto">
            <a:xfrm>
              <a:off x="336" y="1872"/>
              <a:ext cx="422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Kinetic Energy:</a:t>
              </a:r>
              <a:r>
                <a:rPr kumimoji="0"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kumimoji="0" 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Ability to do work by virtue of motion.  (Mass with velocity)</a:t>
              </a:r>
              <a:endParaRPr lang="en-US" sz="2400" i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7410" name="Object 9"/>
            <p:cNvGraphicFramePr>
              <a:graphicFrameLocks noChangeAspect="1"/>
            </p:cNvGraphicFramePr>
            <p:nvPr/>
          </p:nvGraphicFramePr>
          <p:xfrm>
            <a:off x="4464" y="2016"/>
            <a:ext cx="1104" cy="411"/>
          </p:xfrm>
          <a:graphic>
            <a:graphicData uri="http://schemas.openxmlformats.org/presentationml/2006/ole">
              <p:oleObj spid="_x0000_s17410" name="Equation" r:id="rId6" imgW="647640" imgH="241200" progId="Equation.DSMT4">
                <p:embed/>
              </p:oleObj>
            </a:graphicData>
          </a:graphic>
        </p:graphicFrame>
      </p:grp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2209800" y="5791200"/>
            <a:ext cx="4724400" cy="795338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13716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rgbClr val="000000"/>
                </a:solidFill>
              </a:rPr>
              <a:t>Work = ½</a:t>
            </a:r>
            <a:r>
              <a:rPr kumimoji="0" lang="en-US" sz="3200">
                <a:solidFill>
                  <a:srgbClr val="000000"/>
                </a:solidFill>
              </a:rPr>
              <a:t> </a:t>
            </a:r>
            <a:r>
              <a:rPr kumimoji="0" lang="en-US">
                <a:solidFill>
                  <a:srgbClr val="000000"/>
                </a:solidFill>
              </a:rPr>
              <a:t>mv</a:t>
            </a:r>
            <a:r>
              <a:rPr kumimoji="0" lang="en-US" baseline="-25000">
                <a:solidFill>
                  <a:srgbClr val="000000"/>
                </a:solidFill>
              </a:rPr>
              <a:t>f</a:t>
            </a:r>
            <a:r>
              <a:rPr kumimoji="0" lang="en-US" baseline="30000">
                <a:solidFill>
                  <a:srgbClr val="000000"/>
                </a:solidFill>
              </a:rPr>
              <a:t>2 </a:t>
            </a:r>
            <a:r>
              <a:rPr kumimoji="0" lang="en-US">
                <a:solidFill>
                  <a:srgbClr val="000000"/>
                </a:solidFill>
              </a:rPr>
              <a:t>- ½</a:t>
            </a:r>
            <a:r>
              <a:rPr kumimoji="0" lang="en-US" sz="3200">
                <a:solidFill>
                  <a:srgbClr val="000000"/>
                </a:solidFill>
              </a:rPr>
              <a:t> </a:t>
            </a:r>
            <a:r>
              <a:rPr kumimoji="0" lang="en-US">
                <a:solidFill>
                  <a:srgbClr val="000000"/>
                </a:solidFill>
              </a:rPr>
              <a:t>mv</a:t>
            </a:r>
            <a:r>
              <a:rPr kumimoji="0" lang="en-US" baseline="-25000">
                <a:solidFill>
                  <a:srgbClr val="000000"/>
                </a:solidFill>
              </a:rPr>
              <a:t>o</a:t>
            </a:r>
            <a:r>
              <a:rPr kumimoji="0" lang="en-US" baseline="3000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5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7" grpId="0" animBg="1" autoUpdateAnimBg="0"/>
      <p:bldP spid="635906" grpId="0" autoUpdateAnimBg="0"/>
      <p:bldP spid="63592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Summary (Cont.)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1752600"/>
            <a:ext cx="8153400" cy="1219200"/>
            <a:chOff x="288" y="1152"/>
            <a:chExt cx="5136" cy="768"/>
          </a:xfrm>
        </p:grpSpPr>
        <p:sp>
          <p:nvSpPr>
            <p:cNvPr id="636933" name="Rectangle 5"/>
            <p:cNvSpPr>
              <a:spLocks noChangeArrowheads="1"/>
            </p:cNvSpPr>
            <p:nvPr/>
          </p:nvSpPr>
          <p:spPr bwMode="auto">
            <a:xfrm>
              <a:off x="288" y="1152"/>
              <a:ext cx="5136" cy="76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4" name="Rectangle 3"/>
            <p:cNvSpPr>
              <a:spLocks noChangeArrowheads="1"/>
            </p:cNvSpPr>
            <p:nvPr/>
          </p:nvSpPr>
          <p:spPr bwMode="auto">
            <a:xfrm>
              <a:off x="336" y="1200"/>
              <a:ext cx="417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/>
                <a:t>Power </a:t>
              </a:r>
              <a:r>
                <a:rPr kumimoji="0" lang="en-US">
                  <a:solidFill>
                    <a:schemeClr val="tx1"/>
                  </a:solidFill>
                </a:rPr>
                <a:t>is defined as the rate at which       work is done:  (P = dW/dt )</a:t>
              </a:r>
              <a:endParaRPr lang="en-US" sz="2400" i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435" name="Object 4"/>
            <p:cNvGraphicFramePr>
              <a:graphicFrameLocks noChangeAspect="1"/>
            </p:cNvGraphicFramePr>
            <p:nvPr/>
          </p:nvGraphicFramePr>
          <p:xfrm>
            <a:off x="4416" y="1248"/>
            <a:ext cx="912" cy="544"/>
          </p:xfrm>
          <a:graphic>
            <a:graphicData uri="http://schemas.openxmlformats.org/presentationml/2006/ole">
              <p:oleObj spid="_x0000_s18435" name="Equation" r:id="rId5" imgW="660240" imgH="393480" progId="Equation.DSMT4">
                <p:embed/>
              </p:oleObj>
            </a:graphicData>
          </a:graphic>
        </p:graphicFrame>
      </p:grpSp>
      <p:graphicFrame>
        <p:nvGraphicFramePr>
          <p:cNvPr id="636935" name="Object 7"/>
          <p:cNvGraphicFramePr>
            <a:graphicFrameLocks noChangeAspect="1"/>
          </p:cNvGraphicFramePr>
          <p:nvPr/>
        </p:nvGraphicFramePr>
        <p:xfrm>
          <a:off x="1143000" y="3352800"/>
          <a:ext cx="3276600" cy="939800"/>
        </p:xfrm>
        <a:graphic>
          <a:graphicData uri="http://schemas.openxmlformats.org/presentationml/2006/ole">
            <p:oleObj spid="_x0000_s18434" name="Equation" r:id="rId6" imgW="1371600" imgH="393480" progId="Equation.DSMT4">
              <p:embed/>
            </p:oleObj>
          </a:graphicData>
        </a:graphic>
      </p:graphicFrame>
      <p:sp>
        <p:nvSpPr>
          <p:cNvPr id="636936" name="Text Box 8"/>
          <p:cNvSpPr txBox="1">
            <a:spLocks noChangeArrowheads="1"/>
          </p:cNvSpPr>
          <p:nvPr/>
        </p:nvSpPr>
        <p:spPr bwMode="auto">
          <a:xfrm>
            <a:off x="685800" y="4648200"/>
            <a:ext cx="7924800" cy="1133475"/>
          </a:xfrm>
          <a:prstGeom prst="rect">
            <a:avLst/>
          </a:prstGeom>
          <a:solidFill>
            <a:srgbClr val="CCFFCC"/>
          </a:solidFill>
          <a:ln w="349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320040" bIns="32004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rgbClr val="000000"/>
                </a:solidFill>
              </a:rPr>
              <a:t>Power of 1 </a:t>
            </a:r>
            <a:r>
              <a:rPr kumimoji="0" lang="en-US" i="0">
                <a:solidFill>
                  <a:srgbClr val="000000"/>
                </a:solidFill>
              </a:rPr>
              <a:t>W</a:t>
            </a:r>
            <a:r>
              <a:rPr kumimoji="0" lang="en-US">
                <a:solidFill>
                  <a:srgbClr val="000000"/>
                </a:solidFill>
              </a:rPr>
              <a:t> is work done at rate of 1 </a:t>
            </a:r>
            <a:r>
              <a:rPr kumimoji="0" lang="en-US" i="0">
                <a:solidFill>
                  <a:srgbClr val="000000"/>
                </a:solidFill>
              </a:rPr>
              <a:t>J/s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53000" y="3352800"/>
            <a:ext cx="2362200" cy="990600"/>
            <a:chOff x="3120" y="2112"/>
            <a:chExt cx="1488" cy="624"/>
          </a:xfrm>
        </p:grpSpPr>
        <p:sp>
          <p:nvSpPr>
            <p:cNvPr id="636940" name="Rectangle 12"/>
            <p:cNvSpPr>
              <a:spLocks noChangeArrowheads="1"/>
            </p:cNvSpPr>
            <p:nvPr/>
          </p:nvSpPr>
          <p:spPr bwMode="auto">
            <a:xfrm>
              <a:off x="3120" y="2112"/>
              <a:ext cx="1392" cy="624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1" name="Text Box 13"/>
            <p:cNvSpPr txBox="1">
              <a:spLocks noChangeArrowheads="1"/>
            </p:cNvSpPr>
            <p:nvPr/>
          </p:nvSpPr>
          <p:spPr bwMode="auto">
            <a:xfrm>
              <a:off x="3360" y="2256"/>
              <a:ext cx="124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P= F v</a:t>
              </a:r>
            </a:p>
          </p:txBody>
        </p:sp>
        <p:sp>
          <p:nvSpPr>
            <p:cNvPr id="18442" name="Line 14"/>
            <p:cNvSpPr>
              <a:spLocks noChangeShapeType="1"/>
            </p:cNvSpPr>
            <p:nvPr/>
          </p:nvSpPr>
          <p:spPr bwMode="auto">
            <a:xfrm>
              <a:off x="4032" y="2352"/>
              <a:ext cx="1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6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0" grpId="0" autoUpdateAnimBg="0"/>
      <p:bldP spid="63693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CONCLUSION:</a:t>
            </a:r>
            <a:br>
              <a:rPr lang="en-US" dirty="0" smtClean="0"/>
            </a:br>
            <a:r>
              <a:rPr lang="en-US" dirty="0" smtClean="0"/>
              <a:t>Work and Energy</a:t>
            </a:r>
          </a:p>
        </p:txBody>
      </p:sp>
      <p:graphicFrame>
        <p:nvGraphicFramePr>
          <p:cNvPr id="633859" name="Object 3"/>
          <p:cNvGraphicFramePr>
            <a:graphicFrameLocks noChangeAspect="1"/>
          </p:cNvGraphicFramePr>
          <p:nvPr/>
        </p:nvGraphicFramePr>
        <p:xfrm>
          <a:off x="2362200" y="2362200"/>
          <a:ext cx="4602163" cy="3619500"/>
        </p:xfrm>
        <a:graphic>
          <a:graphicData uri="http://schemas.openxmlformats.org/presentationml/2006/ole">
            <p:oleObj spid="_x0000_s19458" name="Clip" r:id="rId6" imgW="2392560" imgH="1882080" progId="MS_ClipArt_Gallery.5">
              <p:embed/>
            </p:oleObj>
          </a:graphicData>
        </a:graphic>
      </p:graphicFrame>
      <p:pic>
        <p:nvPicPr>
          <p:cNvPr id="633860" name="Picture 4" descr="pe01485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1600200"/>
            <a:ext cx="53340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3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3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8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09600" y="1752600"/>
            <a:ext cx="7772400" cy="46482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Objectives: After completing this module, you should be able to:</a:t>
            </a:r>
            <a:endParaRPr lang="en-US" smtClean="0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543800" cy="365760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Define </a:t>
            </a:r>
            <a:r>
              <a:rPr lang="en-US" sz="2800" smtClean="0">
                <a:solidFill>
                  <a:srgbClr val="FFFF00"/>
                </a:solidFill>
              </a:rPr>
              <a:t>kinetic energy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rgbClr val="FFFF00"/>
                </a:solidFill>
              </a:rPr>
              <a:t>potential energy</a:t>
            </a:r>
            <a:r>
              <a:rPr lang="en-US" sz="2800" smtClean="0"/>
              <a:t>, along with the appropriate units in each system.</a:t>
            </a:r>
          </a:p>
          <a:p>
            <a:pPr>
              <a:defRPr/>
            </a:pPr>
            <a:r>
              <a:rPr lang="en-US" sz="2800" smtClean="0"/>
              <a:t>Describe the relationship between work and kinetic energy, and apply the </a:t>
            </a:r>
            <a:r>
              <a:rPr lang="en-US" sz="2800" smtClean="0">
                <a:solidFill>
                  <a:srgbClr val="FFFF00"/>
                </a:solidFill>
              </a:rPr>
              <a:t>WORK-ENERGY THEOREM.</a:t>
            </a:r>
            <a:endParaRPr lang="en-US" sz="2800" smtClean="0"/>
          </a:p>
          <a:p>
            <a:pPr>
              <a:defRPr/>
            </a:pPr>
            <a:r>
              <a:rPr lang="en-US" sz="2800" smtClean="0"/>
              <a:t>Define and apply the concept of </a:t>
            </a:r>
            <a:r>
              <a:rPr lang="en-US" sz="2800" smtClean="0">
                <a:solidFill>
                  <a:srgbClr val="FFFF00"/>
                </a:solidFill>
              </a:rPr>
              <a:t>POWER</a:t>
            </a:r>
            <a:r>
              <a:rPr lang="en-US" sz="2800" smtClean="0"/>
              <a:t>,</a:t>
            </a:r>
            <a:r>
              <a:rPr lang="en-US" sz="2800" smtClean="0">
                <a:solidFill>
                  <a:srgbClr val="FFFF00"/>
                </a:solidFill>
              </a:rPr>
              <a:t> </a:t>
            </a:r>
            <a:r>
              <a:rPr lang="en-US" sz="2800" smtClean="0"/>
              <a:t>along with the appropriate units.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4" grpId="0" autoUpdateAnimBg="0"/>
      <p:bldP spid="6328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2" name="Text Box 36"/>
          <p:cNvSpPr txBox="1">
            <a:spLocks noChangeArrowheads="1"/>
          </p:cNvSpPr>
          <p:nvPr/>
        </p:nvSpPr>
        <p:spPr bwMode="auto">
          <a:xfrm>
            <a:off x="609600" y="4572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 sz="3600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endParaRPr kumimoji="0" lang="en-US" i="0">
              <a:solidFill>
                <a:schemeClr val="tx1"/>
              </a:solidFill>
            </a:endParaRPr>
          </a:p>
        </p:txBody>
      </p:sp>
      <p:sp>
        <p:nvSpPr>
          <p:cNvPr id="546871" name="Text Box 55"/>
          <p:cNvSpPr txBox="1">
            <a:spLocks noChangeArrowheads="1"/>
          </p:cNvSpPr>
          <p:nvPr/>
        </p:nvSpPr>
        <p:spPr bwMode="auto">
          <a:xfrm>
            <a:off x="1219200" y="1219200"/>
            <a:ext cx="7010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en-US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  <a:r>
              <a:rPr kumimoji="0" lang="en-US"/>
              <a:t>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anything that can be con-verted into work; i.e., anything that can exert a force through a distance</a:t>
            </a:r>
            <a:r>
              <a:rPr kumimoji="0" lang="en-US">
                <a:solidFill>
                  <a:schemeClr val="tx1"/>
                </a:solidFill>
              </a:rPr>
              <a:t>.</a:t>
            </a:r>
            <a:endParaRPr kumimoji="0" lang="en-US"/>
          </a:p>
        </p:txBody>
      </p:sp>
      <p:graphicFrame>
        <p:nvGraphicFramePr>
          <p:cNvPr id="662528" name="Object 1024"/>
          <p:cNvGraphicFramePr>
            <a:graphicFrameLocks noChangeAspect="1"/>
          </p:cNvGraphicFramePr>
          <p:nvPr/>
        </p:nvGraphicFramePr>
        <p:xfrm>
          <a:off x="1447800" y="3048000"/>
          <a:ext cx="3124200" cy="2273300"/>
        </p:xfrm>
        <a:graphic>
          <a:graphicData uri="http://schemas.openxmlformats.org/presentationml/2006/ole">
            <p:oleObj spid="_x0000_s2050" name="Clip" r:id="rId5" imgW="3429000" imgH="2495520" progId="MS_ClipArt_Gallery.2">
              <p:embed/>
            </p:oleObj>
          </a:graphicData>
        </a:graphic>
      </p:graphicFrame>
      <p:graphicFrame>
        <p:nvGraphicFramePr>
          <p:cNvPr id="662529" name="Object 1025"/>
          <p:cNvGraphicFramePr>
            <a:graphicFrameLocks noChangeAspect="1"/>
          </p:cNvGraphicFramePr>
          <p:nvPr/>
        </p:nvGraphicFramePr>
        <p:xfrm>
          <a:off x="5029200" y="3429000"/>
          <a:ext cx="3429000" cy="1857375"/>
        </p:xfrm>
        <a:graphic>
          <a:graphicData uri="http://schemas.openxmlformats.org/presentationml/2006/ole">
            <p:oleObj spid="_x0000_s2051" name="Clip" r:id="rId6" imgW="3429000" imgH="1857240" progId="MS_ClipArt_Gallery.2">
              <p:embed/>
            </p:oleObj>
          </a:graphicData>
        </a:graphic>
      </p:graphicFrame>
      <p:sp>
        <p:nvSpPr>
          <p:cNvPr id="546874" name="Text Box 58"/>
          <p:cNvSpPr txBox="1">
            <a:spLocks noChangeArrowheads="1"/>
          </p:cNvSpPr>
          <p:nvPr/>
        </p:nvSpPr>
        <p:spPr bwMode="auto">
          <a:xfrm>
            <a:off x="990600" y="5638800"/>
            <a:ext cx="746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is the capability for doing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4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2" grpId="0" autoUpdateAnimBg="0"/>
      <p:bldP spid="546871" grpId="0" autoUpdateAnimBg="0"/>
      <p:bldP spid="54687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152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Potential Energy:</a:t>
            </a:r>
            <a:r>
              <a:rPr kumimoji="0" lang="en-US"/>
              <a:t> 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Ability to do work by virtue of position or condition</a:t>
            </a:r>
            <a:r>
              <a:rPr kumimoji="0" lang="en-US">
                <a:solidFill>
                  <a:schemeClr val="tx1"/>
                </a:solidFill>
              </a:rPr>
              <a:t>.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410200" y="3048000"/>
            <a:ext cx="3352800" cy="3444875"/>
            <a:chOff x="3408" y="1920"/>
            <a:chExt cx="2112" cy="2170"/>
          </a:xfrm>
        </p:grpSpPr>
        <p:graphicFrame>
          <p:nvGraphicFramePr>
            <p:cNvPr id="3075" name="Object 6"/>
            <p:cNvGraphicFramePr>
              <a:graphicFrameLocks noChangeAspect="1"/>
            </p:cNvGraphicFramePr>
            <p:nvPr/>
          </p:nvGraphicFramePr>
          <p:xfrm>
            <a:off x="3552" y="1920"/>
            <a:ext cx="1710" cy="1638"/>
          </p:xfrm>
          <a:graphic>
            <a:graphicData uri="http://schemas.openxmlformats.org/presentationml/2006/ole">
              <p:oleObj spid="_x0000_s3075" name="Clip" r:id="rId5" imgW="2714760" imgH="2600280" progId="MS_ClipArt_Gallery.2">
                <p:embed/>
              </p:oleObj>
            </a:graphicData>
          </a:graphic>
        </p:graphicFrame>
        <p:sp>
          <p:nvSpPr>
            <p:cNvPr id="600072" name="Text Box 8"/>
            <p:cNvSpPr txBox="1">
              <a:spLocks noChangeArrowheads="1"/>
            </p:cNvSpPr>
            <p:nvPr/>
          </p:nvSpPr>
          <p:spPr bwMode="auto">
            <a:xfrm>
              <a:off x="3408" y="3744"/>
              <a:ext cx="21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stretched bow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048000"/>
            <a:ext cx="4191000" cy="3444875"/>
            <a:chOff x="672" y="1920"/>
            <a:chExt cx="2640" cy="2170"/>
          </a:xfrm>
        </p:grpSpPr>
        <p:sp>
          <p:nvSpPr>
            <p:cNvPr id="600071" name="Text Box 7"/>
            <p:cNvSpPr txBox="1">
              <a:spLocks noChangeArrowheads="1"/>
            </p:cNvSpPr>
            <p:nvPr/>
          </p:nvSpPr>
          <p:spPr bwMode="auto">
            <a:xfrm>
              <a:off x="672" y="3744"/>
              <a:ext cx="264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suspended weight</a:t>
              </a:r>
            </a:p>
          </p:txBody>
        </p:sp>
        <p:graphicFrame>
          <p:nvGraphicFramePr>
            <p:cNvPr id="3074" name="Object 9"/>
            <p:cNvGraphicFramePr>
              <a:graphicFrameLocks noChangeAspect="1"/>
            </p:cNvGraphicFramePr>
            <p:nvPr/>
          </p:nvGraphicFramePr>
          <p:xfrm>
            <a:off x="912" y="1920"/>
            <a:ext cx="2022" cy="1638"/>
          </p:xfrm>
          <a:graphic>
            <a:graphicData uri="http://schemas.openxmlformats.org/presentationml/2006/ole">
              <p:oleObj spid="_x0000_s3074" name="Clip" r:id="rId6" imgW="3209760" imgH="2600280" progId="MS_ClipArt_Gallery.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0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6" grpId="0" autoUpdateAnimBg="0"/>
      <p:bldP spid="6000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Example Problem:</a:t>
            </a:r>
            <a:r>
              <a:rPr lang="en-US" sz="3200" smtClean="0">
                <a:solidFill>
                  <a:schemeClr val="tx1"/>
                </a:solidFill>
              </a:rPr>
              <a:t> What is the potential energy of a 50-kg person in a skyscraper if he is 480 m above the street below?</a:t>
            </a:r>
            <a:endParaRPr lang="en-US" sz="3200" u="sng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2895600"/>
            <a:ext cx="7924800" cy="3200400"/>
            <a:chOff x="432" y="1824"/>
            <a:chExt cx="4992" cy="2016"/>
          </a:xfrm>
        </p:grpSpPr>
        <p:sp>
          <p:nvSpPr>
            <p:cNvPr id="652292" name="Rectangle 4"/>
            <p:cNvSpPr>
              <a:spLocks noChangeArrowheads="1"/>
            </p:cNvSpPr>
            <p:nvPr/>
          </p:nvSpPr>
          <p:spPr bwMode="auto">
            <a:xfrm>
              <a:off x="432" y="1824"/>
              <a:ext cx="4992" cy="2016"/>
            </a:xfrm>
            <a:prstGeom prst="rect">
              <a:avLst/>
            </a:prstGeom>
            <a:solidFill>
              <a:srgbClr val="99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585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" y="1824"/>
              <a:ext cx="1236" cy="187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74676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Gravitational Potential Energy</a:t>
            </a:r>
          </a:p>
        </p:txBody>
      </p:sp>
      <p:sp>
        <p:nvSpPr>
          <p:cNvPr id="652295" name="Text Box 7"/>
          <p:cNvSpPr txBox="1">
            <a:spLocks noChangeArrowheads="1"/>
          </p:cNvSpPr>
          <p:nvPr/>
        </p:nvSpPr>
        <p:spPr bwMode="auto">
          <a:xfrm>
            <a:off x="2667000" y="2971800"/>
            <a:ext cx="5715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>
                <a:solidFill>
                  <a:srgbClr val="000000"/>
                </a:solidFill>
              </a:rPr>
              <a:t>What is the P.E. of a 50-</a:t>
            </a:r>
            <a:r>
              <a:rPr kumimoji="0" lang="en-US" i="0">
                <a:solidFill>
                  <a:srgbClr val="000000"/>
                </a:solidFill>
              </a:rPr>
              <a:t>kg</a:t>
            </a:r>
            <a:r>
              <a:rPr kumimoji="0" lang="en-US">
                <a:solidFill>
                  <a:srgbClr val="000000"/>
                </a:solidFill>
              </a:rPr>
              <a:t> person at a height of 480 m?</a:t>
            </a:r>
          </a:p>
        </p:txBody>
      </p:sp>
      <p:sp>
        <p:nvSpPr>
          <p:cNvPr id="652296" name="Text Box 8"/>
          <p:cNvSpPr txBox="1">
            <a:spLocks noChangeArrowheads="1"/>
          </p:cNvSpPr>
          <p:nvPr/>
        </p:nvSpPr>
        <p:spPr bwMode="auto">
          <a:xfrm>
            <a:off x="2286000" y="4191000"/>
            <a:ext cx="64770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2800">
                <a:solidFill>
                  <a:srgbClr val="000000"/>
                </a:solidFill>
              </a:rPr>
              <a:t>U = mgh = </a:t>
            </a:r>
            <a:r>
              <a:rPr kumimoji="0" lang="en-US" sz="2800" i="0">
                <a:solidFill>
                  <a:srgbClr val="000000"/>
                </a:solidFill>
              </a:rPr>
              <a:t>(50 kg)(9.8 m/s</a:t>
            </a:r>
            <a:r>
              <a:rPr kumimoji="0" lang="en-US" sz="2800" i="0" baseline="30000">
                <a:solidFill>
                  <a:srgbClr val="000000"/>
                </a:solidFill>
              </a:rPr>
              <a:t>2</a:t>
            </a:r>
            <a:r>
              <a:rPr kumimoji="0" lang="en-US" sz="2800" i="0">
                <a:solidFill>
                  <a:srgbClr val="000000"/>
                </a:solidFill>
              </a:rPr>
              <a:t>)(480 m)</a:t>
            </a:r>
            <a:endParaRPr kumimoji="0" lang="en-US" sz="28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2297" name="Text Box 9"/>
          <p:cNvSpPr txBox="1">
            <a:spLocks noChangeArrowheads="1"/>
          </p:cNvSpPr>
          <p:nvPr/>
        </p:nvSpPr>
        <p:spPr bwMode="auto">
          <a:xfrm>
            <a:off x="4038600" y="5029200"/>
            <a:ext cx="2514600" cy="587375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>
                <a:solidFill>
                  <a:srgbClr val="000000"/>
                </a:solidFill>
              </a:rPr>
              <a:t>U = </a:t>
            </a:r>
            <a:r>
              <a:rPr kumimoji="0" lang="en-US" i="0">
                <a:solidFill>
                  <a:srgbClr val="000000"/>
                </a:solidFill>
              </a:rPr>
              <a:t>235 kJ</a:t>
            </a:r>
            <a:endParaRPr kumimoji="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0" grpId="0" autoUpdateAnimBg="0"/>
      <p:bldP spid="652294" grpId="0" autoUpdateAnimBg="0"/>
      <p:bldP spid="652295" grpId="0" autoUpdateAnimBg="0"/>
      <p:bldP spid="652296" grpId="0" autoUpdateAnimBg="0"/>
      <p:bldP spid="65229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Kinetic Energy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1219200" y="1858963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Kinetic Energy:</a:t>
            </a:r>
            <a:r>
              <a:rPr kumimoji="0"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Ability to do work by virtue of motion.  (Mass with velocity)</a:t>
            </a:r>
          </a:p>
        </p:txBody>
      </p:sp>
      <p:graphicFrame>
        <p:nvGraphicFramePr>
          <p:cNvPr id="599045" name="Object 5"/>
          <p:cNvGraphicFramePr>
            <a:graphicFrameLocks noChangeAspect="1"/>
          </p:cNvGraphicFramePr>
          <p:nvPr/>
        </p:nvGraphicFramePr>
        <p:xfrm>
          <a:off x="5867400" y="3048000"/>
          <a:ext cx="952500" cy="2486025"/>
        </p:xfrm>
        <a:graphic>
          <a:graphicData uri="http://schemas.openxmlformats.org/presentationml/2006/ole">
            <p:oleObj spid="_x0000_s4098" name="Clip" r:id="rId5" imgW="485640" imgH="1266840" progId="MS_ClipArt_Gallery.2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3124200"/>
            <a:ext cx="3124200" cy="2573338"/>
            <a:chOff x="816" y="1968"/>
            <a:chExt cx="1968" cy="1621"/>
          </a:xfrm>
        </p:grpSpPr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1056" y="3168"/>
            <a:ext cx="1632" cy="421"/>
          </p:xfrm>
          <a:graphic>
            <a:graphicData uri="http://schemas.openxmlformats.org/presentationml/2006/ole">
              <p:oleObj spid="_x0000_s4099" name="Clip" r:id="rId6" imgW="4905360" imgH="1266840" progId="MS_ClipArt_Gallery.2">
                <p:embed/>
              </p:oleObj>
            </a:graphicData>
          </a:graphic>
        </p:graphicFrame>
        <p:sp>
          <p:nvSpPr>
            <p:cNvPr id="599046" name="Text Box 6"/>
            <p:cNvSpPr txBox="1">
              <a:spLocks noChangeArrowheads="1"/>
            </p:cNvSpPr>
            <p:nvPr/>
          </p:nvSpPr>
          <p:spPr bwMode="auto">
            <a:xfrm>
              <a:off x="816" y="1968"/>
              <a:ext cx="196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speeding car or a space rocket</a:t>
              </a:r>
              <a:endParaRPr kumimoji="0"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9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2" grpId="0" autoUpdateAnimBg="0"/>
      <p:bldP spid="59904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Examples of Kinetic Energy</a:t>
            </a: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723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kinetic energy of a 5-g bullet traveling at 200 m/s?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1143000" y="3824288"/>
            <a:ext cx="723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kinetic energy of a 1000-kg car traveling at 14.1 m/s? </a:t>
            </a:r>
            <a:endParaRPr lang="en-US" i="0" baseline="30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2438400"/>
            <a:ext cx="1752600" cy="1371600"/>
            <a:chOff x="336" y="1536"/>
            <a:chExt cx="1104" cy="864"/>
          </a:xfrm>
        </p:grpSpPr>
        <p:sp>
          <p:nvSpPr>
            <p:cNvPr id="5131" name="Rectangle 5"/>
            <p:cNvSpPr>
              <a:spLocks noChangeArrowheads="1"/>
            </p:cNvSpPr>
            <p:nvPr/>
          </p:nvSpPr>
          <p:spPr bwMode="auto">
            <a:xfrm>
              <a:off x="816" y="1872"/>
              <a:ext cx="288" cy="96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32" name="AutoShape 6"/>
            <p:cNvSpPr>
              <a:spLocks noChangeArrowheads="1"/>
            </p:cNvSpPr>
            <p:nvPr/>
          </p:nvSpPr>
          <p:spPr bwMode="auto">
            <a:xfrm rot="5400000">
              <a:off x="1128" y="184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3143" name="Text Box 7"/>
            <p:cNvSpPr txBox="1">
              <a:spLocks noChangeArrowheads="1"/>
            </p:cNvSpPr>
            <p:nvPr/>
          </p:nvSpPr>
          <p:spPr bwMode="auto">
            <a:xfrm>
              <a:off x="816" y="15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 g</a:t>
              </a:r>
              <a:endParaRPr kumimoji="0"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34" name="Line 8"/>
            <p:cNvSpPr>
              <a:spLocks noChangeShapeType="1"/>
            </p:cNvSpPr>
            <p:nvPr/>
          </p:nvSpPr>
          <p:spPr bwMode="auto">
            <a:xfrm>
              <a:off x="768" y="2064"/>
              <a:ext cx="480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3145" name="Text Box 9"/>
            <p:cNvSpPr txBox="1">
              <a:spLocks noChangeArrowheads="1"/>
            </p:cNvSpPr>
            <p:nvPr/>
          </p:nvSpPr>
          <p:spPr bwMode="auto">
            <a:xfrm>
              <a:off x="624" y="2112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kumimoji="0" lang="en-US" sz="2400" i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200 m/s</a:t>
              </a:r>
              <a:endParaRPr kumimoji="0" lang="en-US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5136" name="Group 14"/>
            <p:cNvGrpSpPr>
              <a:grpSpLocks/>
            </p:cNvGrpSpPr>
            <p:nvPr/>
          </p:nvGrpSpPr>
          <p:grpSpPr bwMode="auto">
            <a:xfrm flipH="1">
              <a:off x="336" y="1872"/>
              <a:ext cx="384" cy="96"/>
              <a:chOff x="576" y="1872"/>
              <a:chExt cx="384" cy="96"/>
            </a:xfrm>
          </p:grpSpPr>
          <p:sp>
            <p:nvSpPr>
              <p:cNvPr id="5137" name="Line 10"/>
              <p:cNvSpPr>
                <a:spLocks noChangeShapeType="1"/>
              </p:cNvSpPr>
              <p:nvPr/>
            </p:nvSpPr>
            <p:spPr bwMode="auto">
              <a:xfrm flipV="1">
                <a:off x="576" y="187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8" name="Line 11"/>
              <p:cNvSpPr>
                <a:spLocks noChangeShapeType="1"/>
              </p:cNvSpPr>
              <p:nvPr/>
            </p:nvSpPr>
            <p:spPr bwMode="auto">
              <a:xfrm flipV="1">
                <a:off x="672" y="196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39" name="Line 12"/>
              <p:cNvSpPr>
                <a:spLocks noChangeShapeType="1"/>
              </p:cNvSpPr>
              <p:nvPr/>
            </p:nvSpPr>
            <p:spPr bwMode="auto">
              <a:xfrm flipV="1">
                <a:off x="624" y="192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03153" name="Text Box 17"/>
          <p:cNvSpPr txBox="1">
            <a:spLocks noChangeArrowheads="1"/>
          </p:cNvSpPr>
          <p:nvPr/>
        </p:nvSpPr>
        <p:spPr bwMode="auto">
          <a:xfrm>
            <a:off x="3657600" y="3178175"/>
            <a:ext cx="2590800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000000"/>
                </a:solidFill>
              </a:rPr>
              <a:t>K = </a:t>
            </a:r>
            <a:r>
              <a:rPr kumimoji="0" lang="en-US" i="0">
                <a:solidFill>
                  <a:srgbClr val="000000"/>
                </a:solidFill>
              </a:rPr>
              <a:t>100 J</a:t>
            </a:r>
          </a:p>
        </p:txBody>
      </p:sp>
      <p:sp>
        <p:nvSpPr>
          <p:cNvPr id="603156" name="Text Box 20"/>
          <p:cNvSpPr txBox="1">
            <a:spLocks noChangeArrowheads="1"/>
          </p:cNvSpPr>
          <p:nvPr/>
        </p:nvSpPr>
        <p:spPr bwMode="auto">
          <a:xfrm>
            <a:off x="3581400" y="5791200"/>
            <a:ext cx="2590800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000000"/>
                </a:solidFill>
              </a:rPr>
              <a:t>K = </a:t>
            </a:r>
            <a:r>
              <a:rPr kumimoji="0" lang="en-US" i="0">
                <a:solidFill>
                  <a:srgbClr val="000000"/>
                </a:solidFill>
              </a:rPr>
              <a:t>99.4 J</a:t>
            </a:r>
          </a:p>
        </p:txBody>
      </p:sp>
      <p:graphicFrame>
        <p:nvGraphicFramePr>
          <p:cNvPr id="603157" name="Object 21"/>
          <p:cNvGraphicFramePr>
            <a:graphicFrameLocks noChangeAspect="1"/>
          </p:cNvGraphicFramePr>
          <p:nvPr/>
        </p:nvGraphicFramePr>
        <p:xfrm>
          <a:off x="1447800" y="5715000"/>
          <a:ext cx="1047750" cy="723900"/>
        </p:xfrm>
        <a:graphic>
          <a:graphicData uri="http://schemas.openxmlformats.org/presentationml/2006/ole">
            <p:oleObj spid="_x0000_s5122" name="Clip" r:id="rId6" imgW="1047600" imgH="723960" progId="MS_ClipArt_Gallery.2">
              <p:embed/>
            </p:oleObj>
          </a:graphicData>
        </a:graphic>
      </p:graphicFrame>
      <p:graphicFrame>
        <p:nvGraphicFramePr>
          <p:cNvPr id="603158" name="Object 22"/>
          <p:cNvGraphicFramePr>
            <a:graphicFrameLocks noChangeAspect="1"/>
          </p:cNvGraphicFramePr>
          <p:nvPr/>
        </p:nvGraphicFramePr>
        <p:xfrm>
          <a:off x="2362200" y="2438400"/>
          <a:ext cx="6172200" cy="685800"/>
        </p:xfrm>
        <a:graphic>
          <a:graphicData uri="http://schemas.openxmlformats.org/presentationml/2006/ole">
            <p:oleObj spid="_x0000_s5123" name="Equation" r:id="rId7" imgW="2171520" imgH="241200" progId="Equation.DSMT4">
              <p:embed/>
            </p:oleObj>
          </a:graphicData>
        </a:graphic>
      </p:graphicFrame>
      <p:graphicFrame>
        <p:nvGraphicFramePr>
          <p:cNvPr id="603159" name="Object 23"/>
          <p:cNvGraphicFramePr>
            <a:graphicFrameLocks noChangeAspect="1"/>
          </p:cNvGraphicFramePr>
          <p:nvPr>
            <p:ph idx="1"/>
          </p:nvPr>
        </p:nvGraphicFramePr>
        <p:xfrm>
          <a:off x="1828800" y="4800600"/>
          <a:ext cx="6477000" cy="719138"/>
        </p:xfrm>
        <a:graphic>
          <a:graphicData uri="http://schemas.openxmlformats.org/presentationml/2006/ole">
            <p:oleObj spid="_x0000_s5124" name="Equation" r:id="rId8" imgW="21715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60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autoUpdateAnimBg="0"/>
      <p:bldP spid="603139" grpId="0" build="p" autoUpdateAnimBg="0" advAuto="0"/>
      <p:bldP spid="603140" grpId="0" autoUpdateAnimBg="0"/>
      <p:bldP spid="603153" grpId="0" animBg="1" autoUpdateAnimBg="0"/>
      <p:bldP spid="60315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Work and Kinetic Energy</a:t>
            </a: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2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resultant force changes the velocity of an object and does work on that object.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38200" y="2362200"/>
            <a:ext cx="7010400" cy="1752600"/>
            <a:chOff x="816" y="1776"/>
            <a:chExt cx="4416" cy="1104"/>
          </a:xfrm>
        </p:grpSpPr>
        <p:sp>
          <p:nvSpPr>
            <p:cNvPr id="6162" name="Rectangle 9"/>
            <p:cNvSpPr>
              <a:spLocks noChangeArrowheads="1"/>
            </p:cNvSpPr>
            <p:nvPr/>
          </p:nvSpPr>
          <p:spPr bwMode="auto">
            <a:xfrm>
              <a:off x="816" y="2688"/>
              <a:ext cx="4416" cy="192"/>
            </a:xfrm>
            <a:prstGeom prst="rect">
              <a:avLst/>
            </a:prstGeom>
            <a:solidFill>
              <a:srgbClr val="66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6163" name="Rectangle 5"/>
            <p:cNvSpPr>
              <a:spLocks noChangeArrowheads="1"/>
            </p:cNvSpPr>
            <p:nvPr/>
          </p:nvSpPr>
          <p:spPr bwMode="auto">
            <a:xfrm>
              <a:off x="1200" y="2352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6164" name="AutoShape 6"/>
            <p:cNvSpPr>
              <a:spLocks noChangeArrowheads="1"/>
            </p:cNvSpPr>
            <p:nvPr/>
          </p:nvSpPr>
          <p:spPr bwMode="auto">
            <a:xfrm>
              <a:off x="1872" y="2400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65" name="Text Box 7"/>
            <p:cNvSpPr txBox="1">
              <a:spLocks noChangeArrowheads="1"/>
            </p:cNvSpPr>
            <p:nvPr/>
          </p:nvSpPr>
          <p:spPr bwMode="auto">
            <a:xfrm>
              <a:off x="1344" y="2304"/>
              <a:ext cx="3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m</a:t>
              </a:r>
            </a:p>
          </p:txBody>
        </p:sp>
        <p:sp>
          <p:nvSpPr>
            <p:cNvPr id="6166" name="Text Box 8"/>
            <p:cNvSpPr txBox="1">
              <a:spLocks noChangeArrowheads="1"/>
            </p:cNvSpPr>
            <p:nvPr/>
          </p:nvSpPr>
          <p:spPr bwMode="auto">
            <a:xfrm>
              <a:off x="1344" y="1872"/>
              <a:ext cx="48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v</a:t>
              </a:r>
              <a:r>
                <a:rPr kumimoji="0" lang="en-US" baseline="-25000"/>
                <a:t>o</a:t>
              </a:r>
              <a:endParaRPr kumimoji="0" lang="en-US"/>
            </a:p>
          </p:txBody>
        </p:sp>
        <p:sp>
          <p:nvSpPr>
            <p:cNvPr id="6167" name="Line 10"/>
            <p:cNvSpPr>
              <a:spLocks noChangeShapeType="1"/>
            </p:cNvSpPr>
            <p:nvPr/>
          </p:nvSpPr>
          <p:spPr bwMode="auto">
            <a:xfrm>
              <a:off x="1872" y="2160"/>
              <a:ext cx="2400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68" name="Rectangle 11"/>
            <p:cNvSpPr>
              <a:spLocks noChangeArrowheads="1"/>
            </p:cNvSpPr>
            <p:nvPr/>
          </p:nvSpPr>
          <p:spPr bwMode="auto">
            <a:xfrm>
              <a:off x="3696" y="2352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sp>
          <p:nvSpPr>
            <p:cNvPr id="6169" name="AutoShape 12"/>
            <p:cNvSpPr>
              <a:spLocks noChangeArrowheads="1"/>
            </p:cNvSpPr>
            <p:nvPr/>
          </p:nvSpPr>
          <p:spPr bwMode="auto">
            <a:xfrm>
              <a:off x="4368" y="2400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rgbClr val="FF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0" name="Text Box 13"/>
            <p:cNvSpPr txBox="1">
              <a:spLocks noChangeArrowheads="1"/>
            </p:cNvSpPr>
            <p:nvPr/>
          </p:nvSpPr>
          <p:spPr bwMode="auto">
            <a:xfrm>
              <a:off x="3840" y="2304"/>
              <a:ext cx="3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m</a:t>
              </a:r>
            </a:p>
          </p:txBody>
        </p:sp>
        <p:sp>
          <p:nvSpPr>
            <p:cNvPr id="6171" name="Text Box 14"/>
            <p:cNvSpPr txBox="1">
              <a:spLocks noChangeArrowheads="1"/>
            </p:cNvSpPr>
            <p:nvPr/>
          </p:nvSpPr>
          <p:spPr bwMode="auto">
            <a:xfrm>
              <a:off x="3792" y="1776"/>
              <a:ext cx="48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v</a:t>
              </a:r>
              <a:r>
                <a:rPr kumimoji="0" lang="en-US" baseline="-25000"/>
                <a:t>f</a:t>
              </a:r>
              <a:endParaRPr kumimoji="0" lang="en-US"/>
            </a:p>
          </p:txBody>
        </p:sp>
        <p:sp>
          <p:nvSpPr>
            <p:cNvPr id="6172" name="Text Box 15"/>
            <p:cNvSpPr txBox="1">
              <a:spLocks noChangeArrowheads="1"/>
            </p:cNvSpPr>
            <p:nvPr/>
          </p:nvSpPr>
          <p:spPr bwMode="auto">
            <a:xfrm>
              <a:off x="2688" y="1819"/>
              <a:ext cx="48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x</a:t>
              </a:r>
            </a:p>
          </p:txBody>
        </p:sp>
        <p:sp>
          <p:nvSpPr>
            <p:cNvPr id="6173" name="Text Box 16"/>
            <p:cNvSpPr txBox="1">
              <a:spLocks noChangeArrowheads="1"/>
            </p:cNvSpPr>
            <p:nvPr/>
          </p:nvSpPr>
          <p:spPr bwMode="auto">
            <a:xfrm>
              <a:off x="2208" y="2208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F</a:t>
              </a:r>
            </a:p>
          </p:txBody>
        </p:sp>
        <p:sp>
          <p:nvSpPr>
            <p:cNvPr id="6174" name="Text Box 17"/>
            <p:cNvSpPr txBox="1">
              <a:spLocks noChangeArrowheads="1"/>
            </p:cNvSpPr>
            <p:nvPr/>
          </p:nvSpPr>
          <p:spPr bwMode="auto">
            <a:xfrm>
              <a:off x="4848" y="2160"/>
              <a:ext cx="38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en-US"/>
                <a:t>F</a:t>
              </a:r>
            </a:p>
          </p:txBody>
        </p:sp>
      </p:grpSp>
      <p:graphicFrame>
        <p:nvGraphicFramePr>
          <p:cNvPr id="601121" name="Object 33"/>
          <p:cNvGraphicFramePr>
            <a:graphicFrameLocks noChangeAspect="1"/>
          </p:cNvGraphicFramePr>
          <p:nvPr/>
        </p:nvGraphicFramePr>
        <p:xfrm>
          <a:off x="1268413" y="4592638"/>
          <a:ext cx="3608387" cy="581025"/>
        </p:xfrm>
        <a:graphic>
          <a:graphicData uri="http://schemas.openxmlformats.org/presentationml/2006/ole">
            <p:oleObj spid="_x0000_s6146" name="Equation" r:id="rId6" imgW="1257120" imgH="203040" progId="Equation.DSMT4">
              <p:embed/>
            </p:oleObj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895600" y="4419600"/>
            <a:ext cx="1066800" cy="228600"/>
            <a:chOff x="1824" y="2784"/>
            <a:chExt cx="672" cy="144"/>
          </a:xfrm>
        </p:grpSpPr>
        <p:sp>
          <p:nvSpPr>
            <p:cNvPr id="6159" name="Line 35"/>
            <p:cNvSpPr>
              <a:spLocks noChangeShapeType="1"/>
            </p:cNvSpPr>
            <p:nvPr/>
          </p:nvSpPr>
          <p:spPr bwMode="auto">
            <a:xfrm flipV="1">
              <a:off x="1824" y="2784"/>
              <a:ext cx="144" cy="144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60" name="Line 36"/>
            <p:cNvSpPr>
              <a:spLocks noChangeShapeType="1"/>
            </p:cNvSpPr>
            <p:nvPr/>
          </p:nvSpPr>
          <p:spPr bwMode="auto">
            <a:xfrm flipH="1" flipV="1">
              <a:off x="2352" y="2784"/>
              <a:ext cx="144" cy="144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round/>
              <a:headEnd type="triangle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61" name="Line 37"/>
            <p:cNvSpPr>
              <a:spLocks noChangeShapeType="1"/>
            </p:cNvSpPr>
            <p:nvPr/>
          </p:nvSpPr>
          <p:spPr bwMode="auto">
            <a:xfrm>
              <a:off x="1968" y="2784"/>
              <a:ext cx="384" cy="0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4267200" y="4343400"/>
            <a:ext cx="1905000" cy="457200"/>
            <a:chOff x="2688" y="2736"/>
            <a:chExt cx="1200" cy="288"/>
          </a:xfrm>
        </p:grpSpPr>
        <p:sp>
          <p:nvSpPr>
            <p:cNvPr id="6156" name="Line 39"/>
            <p:cNvSpPr>
              <a:spLocks noChangeShapeType="1"/>
            </p:cNvSpPr>
            <p:nvPr/>
          </p:nvSpPr>
          <p:spPr bwMode="auto">
            <a:xfrm flipH="1" flipV="1">
              <a:off x="3648" y="2736"/>
              <a:ext cx="240" cy="144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57" name="Line 40"/>
            <p:cNvSpPr>
              <a:spLocks noChangeShapeType="1"/>
            </p:cNvSpPr>
            <p:nvPr/>
          </p:nvSpPr>
          <p:spPr bwMode="auto">
            <a:xfrm flipH="1">
              <a:off x="2880" y="2736"/>
              <a:ext cx="768" cy="96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58" name="Line 41"/>
            <p:cNvSpPr>
              <a:spLocks noChangeShapeType="1"/>
            </p:cNvSpPr>
            <p:nvPr/>
          </p:nvSpPr>
          <p:spPr bwMode="auto">
            <a:xfrm flipH="1">
              <a:off x="2688" y="2832"/>
              <a:ext cx="192" cy="192"/>
            </a:xfrm>
            <a:prstGeom prst="line">
              <a:avLst/>
            </a:prstGeom>
            <a:noFill/>
            <a:ln w="38100">
              <a:solidFill>
                <a:srgbClr val="99FF33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601131" name="Object 43"/>
          <p:cNvGraphicFramePr>
            <a:graphicFrameLocks noChangeAspect="1"/>
          </p:cNvGraphicFramePr>
          <p:nvPr/>
        </p:nvGraphicFramePr>
        <p:xfrm>
          <a:off x="5562600" y="4191000"/>
          <a:ext cx="1981200" cy="1203325"/>
        </p:xfrm>
        <a:graphic>
          <a:graphicData uri="http://schemas.openxmlformats.org/presentationml/2006/ole">
            <p:oleObj spid="_x0000_s6147" name="Equation" r:id="rId7" imgW="711000" imgH="431640" progId="Equation.DSMT4">
              <p:embed/>
            </p:oleObj>
          </a:graphicData>
        </a:graphic>
      </p:graphicFrame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362200" y="5486400"/>
            <a:ext cx="4191000" cy="990600"/>
            <a:chOff x="2640" y="1152"/>
            <a:chExt cx="2640" cy="624"/>
          </a:xfrm>
        </p:grpSpPr>
        <p:sp>
          <p:nvSpPr>
            <p:cNvPr id="601134" name="Rectangle 46"/>
            <p:cNvSpPr>
              <a:spLocks noChangeArrowheads="1"/>
            </p:cNvSpPr>
            <p:nvPr/>
          </p:nvSpPr>
          <p:spPr bwMode="auto">
            <a:xfrm>
              <a:off x="2640" y="1152"/>
              <a:ext cx="2640" cy="624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6148" name="Object 47"/>
            <p:cNvGraphicFramePr>
              <a:graphicFrameLocks noChangeAspect="1"/>
            </p:cNvGraphicFramePr>
            <p:nvPr/>
          </p:nvGraphicFramePr>
          <p:xfrm>
            <a:off x="2736" y="1248"/>
            <a:ext cx="2448" cy="466"/>
          </p:xfrm>
          <a:graphic>
            <a:graphicData uri="http://schemas.openxmlformats.org/presentationml/2006/ole">
              <p:oleObj spid="_x0000_s6148" name="Equation" r:id="rId8" imgW="1333440" imgH="2538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1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01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0" grpId="0" autoUpdateAnimBg="0"/>
      <p:bldP spid="601091" grpId="0" build="p" autoUpdateAnimBg="0" advAuto="0"/>
    </p:bldLst>
  </p:timing>
</p:sld>
</file>

<file path=ppt/theme/theme1.xml><?xml version="1.0" encoding="utf-8"?>
<a:theme xmlns:a="http://schemas.openxmlformats.org/drawingml/2006/main" name="Facilitating A Meeting - Dale Carnegie Training (R)">
  <a:themeElements>
    <a:clrScheme name="Facilitating A Meeting - Dale Carnegie Training (R)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Facilitating A Meeting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30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acilitating A Meeting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- Dale Carnegie Training (R)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ilitating A Meeting - Dale Carnegie Training (R)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Designs\ZESTY.POT</Template>
  <TotalTime>10039</TotalTime>
  <Words>1432</Words>
  <Application>Microsoft Office PowerPoint</Application>
  <PresentationFormat>On-screen Show (4:3)</PresentationFormat>
  <Paragraphs>197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Tahoma</vt:lpstr>
      <vt:lpstr>Arial</vt:lpstr>
      <vt:lpstr>Times New Roman</vt:lpstr>
      <vt:lpstr>Symbol</vt:lpstr>
      <vt:lpstr>Facilitating A Meeting - Dale Carnegie Training (R)</vt:lpstr>
      <vt:lpstr>Microsoft Clip Gallery</vt:lpstr>
      <vt:lpstr>MathType 5.0 Equation</vt:lpstr>
      <vt:lpstr>MathType 4.0 Equation</vt:lpstr>
      <vt:lpstr>Work, Energy, &amp; Power</vt:lpstr>
      <vt:lpstr>Slide 2</vt:lpstr>
      <vt:lpstr>Objectives: After completing this module, you should be able to:</vt:lpstr>
      <vt:lpstr>Slide 4</vt:lpstr>
      <vt:lpstr>Potential Energy</vt:lpstr>
      <vt:lpstr>Example Problem: What is the potential energy of a 50-kg person in a skyscraper if he is 480 m above the street below?</vt:lpstr>
      <vt:lpstr>Kinetic Energy</vt:lpstr>
      <vt:lpstr>Examples of Kinetic Energy</vt:lpstr>
      <vt:lpstr>Work and Kinetic Energy</vt:lpstr>
      <vt:lpstr>The Work-Energy Theorem</vt:lpstr>
      <vt:lpstr>Example 1:  A 20-g projectile strikes a mud bank, penetrating a distance of 6 cm before stopping. Find the stopping force F if the entrance velocity is 80 m/s.</vt:lpstr>
      <vt:lpstr>Example 2:  A bus slams on brakes to avoid an accident. The tread marks of the tires are 80 m long.  If mk = 0.7, what was the speed before applying brakes?</vt:lpstr>
      <vt:lpstr>Example 3:  A 4-kg block slides from rest at top to bottom of the 300 inclined plane.  Find velocity at bottom. (h = 20 m and mk = 0.2)</vt:lpstr>
      <vt:lpstr>Example 3 (Cont.):  We first find the net displacement x down the plane:</vt:lpstr>
      <vt:lpstr>Example 3(Cont.):  Next we find the resultant work on 4-kg block.  (x = 40 m and mk = 0.2)</vt:lpstr>
      <vt:lpstr>Example 3(Cont.):  Find the resultant force on 4-kg block.  (x = 40 m and mk = 0.2)</vt:lpstr>
      <vt:lpstr>Example 3 (Cont.): The resultant work on 4-kg block.  (x = 40 m and FR = 12.8 N)</vt:lpstr>
      <vt:lpstr>Example 3 (Cont.):  A 4-kg block slides from rest at top to bottom of the 300 plane.  Find velocity at bottom. (h = 20 m and mk = 0.2)</vt:lpstr>
      <vt:lpstr>Power</vt:lpstr>
      <vt:lpstr>Units of Power</vt:lpstr>
      <vt:lpstr>Example of  Power</vt:lpstr>
      <vt:lpstr>Example 4: A 100-kg cheetah moves from rest to 30 m/s in 4 s. What is the power?</vt:lpstr>
      <vt:lpstr>Power and Velocity</vt:lpstr>
      <vt:lpstr>Example 5:  What power is required to lift a 900-kg elevator at a constant speed of 4 m/s?</vt:lpstr>
      <vt:lpstr>Example 6: What work is done by a 4-hp mower in one hour?  The conversion factor is needed:  1 hp = 550 ft lb/s.</vt:lpstr>
      <vt:lpstr>Summary</vt:lpstr>
      <vt:lpstr>Summary (Cont.)</vt:lpstr>
      <vt:lpstr>CONCLUSION: Work and Energy</vt:lpstr>
    </vt:vector>
  </TitlesOfParts>
  <Company>Southern Polytechnic State 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and Energy</dc:title>
  <dc:creator>Paul E. Tippens</dc:creator>
  <cp:lastModifiedBy>EPISD</cp:lastModifiedBy>
  <cp:revision>446</cp:revision>
  <dcterms:created xsi:type="dcterms:W3CDTF">1998-07-23T13:54:06Z</dcterms:created>
  <dcterms:modified xsi:type="dcterms:W3CDTF">2012-08-20T20:37:41Z</dcterms:modified>
</cp:coreProperties>
</file>